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889" r:id="rId1"/>
  </p:sldMasterIdLst>
  <p:notesMasterIdLst>
    <p:notesMasterId r:id="rId53"/>
  </p:notesMasterIdLst>
  <p:sldIdLst>
    <p:sldId id="277" r:id="rId2"/>
    <p:sldId id="258" r:id="rId3"/>
    <p:sldId id="300" r:id="rId4"/>
    <p:sldId id="260" r:id="rId5"/>
    <p:sldId id="351" r:id="rId6"/>
    <p:sldId id="279" r:id="rId7"/>
    <p:sldId id="328" r:id="rId8"/>
    <p:sldId id="281" r:id="rId9"/>
    <p:sldId id="265" r:id="rId10"/>
    <p:sldId id="282" r:id="rId11"/>
    <p:sldId id="311" r:id="rId12"/>
    <p:sldId id="331" r:id="rId13"/>
    <p:sldId id="338" r:id="rId14"/>
    <p:sldId id="332" r:id="rId15"/>
    <p:sldId id="267" r:id="rId16"/>
    <p:sldId id="323" r:id="rId17"/>
    <p:sldId id="314" r:id="rId18"/>
    <p:sldId id="315" r:id="rId19"/>
    <p:sldId id="318" r:id="rId20"/>
    <p:sldId id="322" r:id="rId21"/>
    <p:sldId id="325" r:id="rId22"/>
    <p:sldId id="324" r:id="rId23"/>
    <p:sldId id="268" r:id="rId24"/>
    <p:sldId id="320" r:id="rId25"/>
    <p:sldId id="319" r:id="rId26"/>
    <p:sldId id="299" r:id="rId27"/>
    <p:sldId id="321" r:id="rId28"/>
    <p:sldId id="339" r:id="rId29"/>
    <p:sldId id="293" r:id="rId30"/>
    <p:sldId id="340" r:id="rId31"/>
    <p:sldId id="312" r:id="rId32"/>
    <p:sldId id="343" r:id="rId33"/>
    <p:sldId id="345" r:id="rId34"/>
    <p:sldId id="346" r:id="rId35"/>
    <p:sldId id="347" r:id="rId36"/>
    <p:sldId id="348" r:id="rId37"/>
    <p:sldId id="349" r:id="rId38"/>
    <p:sldId id="352" r:id="rId39"/>
    <p:sldId id="326" r:id="rId40"/>
    <p:sldId id="272" r:id="rId41"/>
    <p:sldId id="273" r:id="rId42"/>
    <p:sldId id="327" r:id="rId43"/>
    <p:sldId id="353" r:id="rId44"/>
    <p:sldId id="354" r:id="rId45"/>
    <p:sldId id="355" r:id="rId46"/>
    <p:sldId id="283" r:id="rId47"/>
    <p:sldId id="308" r:id="rId48"/>
    <p:sldId id="309" r:id="rId49"/>
    <p:sldId id="271" r:id="rId50"/>
    <p:sldId id="276" r:id="rId51"/>
    <p:sldId id="298" r:id="rId5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43" autoAdjust="0"/>
    <p:restoredTop sz="94660"/>
  </p:normalViewPr>
  <p:slideViewPr>
    <p:cSldViewPr snapToGrid="0">
      <p:cViewPr varScale="1">
        <p:scale>
          <a:sx n="114" d="100"/>
          <a:sy n="114" d="100"/>
        </p:scale>
        <p:origin x="1500" y="108"/>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52" d="100"/>
          <a:sy n="52" d="100"/>
        </p:scale>
        <p:origin x="2532" y="3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2" name="PlaceHolder 1"/>
          <p:cNvSpPr>
            <a:spLocks noGrp="1"/>
          </p:cNvSpPr>
          <p:nvPr>
            <p:ph type="body"/>
          </p:nvPr>
        </p:nvSpPr>
        <p:spPr>
          <a:xfrm>
            <a:off x="777240" y="4777560"/>
            <a:ext cx="6217560" cy="4525920"/>
          </a:xfrm>
          <a:prstGeom prst="rect">
            <a:avLst/>
          </a:prstGeom>
        </p:spPr>
        <p:txBody>
          <a:bodyPr wrap="none" lIns="0" tIns="0" rIns="0" bIns="0"/>
          <a:lstStyle/>
          <a:p>
            <a:r>
              <a:rPr lang="en-US"/>
              <a:t>Click to edit the notes format</a:t>
            </a:r>
            <a:endParaRPr/>
          </a:p>
        </p:txBody>
      </p:sp>
      <p:sp>
        <p:nvSpPr>
          <p:cNvPr id="73" name="PlaceHolder 2"/>
          <p:cNvSpPr>
            <a:spLocks noGrp="1"/>
          </p:cNvSpPr>
          <p:nvPr>
            <p:ph type="hdr"/>
          </p:nvPr>
        </p:nvSpPr>
        <p:spPr>
          <a:xfrm>
            <a:off x="0" y="0"/>
            <a:ext cx="3372840" cy="502560"/>
          </a:xfrm>
          <a:prstGeom prst="rect">
            <a:avLst/>
          </a:prstGeom>
        </p:spPr>
        <p:txBody>
          <a:bodyPr wrap="none" lIns="0" tIns="0" rIns="0" bIns="0"/>
          <a:lstStyle/>
          <a:p>
            <a:r>
              <a:rPr lang="en-US"/>
              <a:t>&lt;header&gt;</a:t>
            </a:r>
            <a:endParaRPr/>
          </a:p>
        </p:txBody>
      </p:sp>
      <p:sp>
        <p:nvSpPr>
          <p:cNvPr id="74" name="PlaceHolder 3"/>
          <p:cNvSpPr>
            <a:spLocks noGrp="1"/>
          </p:cNvSpPr>
          <p:nvPr>
            <p:ph type="dt"/>
          </p:nvPr>
        </p:nvSpPr>
        <p:spPr>
          <a:xfrm>
            <a:off x="4399200" y="0"/>
            <a:ext cx="3372840" cy="502560"/>
          </a:xfrm>
          <a:prstGeom prst="rect">
            <a:avLst/>
          </a:prstGeom>
        </p:spPr>
        <p:txBody>
          <a:bodyPr wrap="none" lIns="0" tIns="0" rIns="0" bIns="0"/>
          <a:lstStyle/>
          <a:p>
            <a:pPr algn="r"/>
            <a:r>
              <a:rPr lang="en-US"/>
              <a:t>&lt;date/time&gt;</a:t>
            </a:r>
            <a:endParaRPr/>
          </a:p>
        </p:txBody>
      </p:sp>
      <p:sp>
        <p:nvSpPr>
          <p:cNvPr id="75" name="PlaceHolder 4"/>
          <p:cNvSpPr>
            <a:spLocks noGrp="1"/>
          </p:cNvSpPr>
          <p:nvPr>
            <p:ph type="ftr"/>
          </p:nvPr>
        </p:nvSpPr>
        <p:spPr>
          <a:xfrm>
            <a:off x="0" y="9555480"/>
            <a:ext cx="3372840" cy="502560"/>
          </a:xfrm>
          <a:prstGeom prst="rect">
            <a:avLst/>
          </a:prstGeom>
        </p:spPr>
        <p:txBody>
          <a:bodyPr wrap="none" lIns="0" tIns="0" rIns="0" bIns="0" anchor="b"/>
          <a:lstStyle/>
          <a:p>
            <a:r>
              <a:rPr lang="en-US"/>
              <a:t>&lt;footer&gt;</a:t>
            </a:r>
            <a:endParaRPr/>
          </a:p>
        </p:txBody>
      </p:sp>
      <p:sp>
        <p:nvSpPr>
          <p:cNvPr id="76" name="PlaceHolder 5"/>
          <p:cNvSpPr>
            <a:spLocks noGrp="1"/>
          </p:cNvSpPr>
          <p:nvPr>
            <p:ph type="sldNum"/>
          </p:nvPr>
        </p:nvSpPr>
        <p:spPr>
          <a:xfrm>
            <a:off x="4399200" y="9555480"/>
            <a:ext cx="3372840" cy="502560"/>
          </a:xfrm>
          <a:prstGeom prst="rect">
            <a:avLst/>
          </a:prstGeom>
        </p:spPr>
        <p:txBody>
          <a:bodyPr wrap="none" lIns="0" tIns="0" rIns="0" bIns="0" anchor="b"/>
          <a:lstStyle/>
          <a:p>
            <a:pPr algn="r"/>
            <a:fld id="{31010031-F1C1-4111-91F1-616131A151D1}" type="slidenum">
              <a:rPr lang="en-US"/>
              <a:t>‹#›</a:t>
            </a:fld>
            <a:endParaRPr/>
          </a:p>
        </p:txBody>
      </p:sp>
    </p:spTree>
    <p:extLst>
      <p:ext uri="{BB962C8B-B14F-4D97-AF65-F5344CB8AC3E}">
        <p14:creationId xmlns:p14="http://schemas.microsoft.com/office/powerpoint/2010/main" val="22170498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PlaceHolder 1"/>
          <p:cNvSpPr>
            <a:spLocks noGrp="1"/>
          </p:cNvSpPr>
          <p:nvPr>
            <p:ph type="body"/>
          </p:nvPr>
        </p:nvSpPr>
        <p:spPr>
          <a:xfrm>
            <a:off x="0" y="0"/>
            <a:ext cx="0" cy="0"/>
          </a:xfrm>
          <a:prstGeom prst="rect">
            <a:avLst/>
          </a:prstGeom>
        </p:spPr>
        <p:txBody>
          <a:bodyPr lIns="90000" tIns="45000" rIns="90000" bIns="45000"/>
          <a:lstStyle/>
          <a:p>
            <a:r>
              <a:rPr lang="en-US"/>
              <a:t>Problem or Need : What is the problem being solved? Where does it arise?</a:t>
            </a:r>
            <a:endParaRPr/>
          </a:p>
          <a:p>
            <a:r>
              <a:rPr lang="en-US">
                <a:latin typeface="Wingdings"/>
              </a:rPr>
              <a:t></a:t>
            </a:r>
            <a:r>
              <a:rPr lang="en-US">
                <a:latin typeface=""/>
              </a:rPr>
              <a:t> Portland State Aerospace Society has a need of a device that can communication between a CubeSat and a ground Station. The commercial Boards </a:t>
            </a:r>
            <a:endParaRPr/>
          </a:p>
          <a:p>
            <a:endParaRPr/>
          </a:p>
        </p:txBody>
      </p:sp>
      <p:sp>
        <p:nvSpPr>
          <p:cNvPr id="132" name="TextShape 2"/>
          <p:cNvSpPr txBox="1"/>
          <p:nvPr/>
        </p:nvSpPr>
        <p:spPr>
          <a:xfrm>
            <a:off x="0" y="0"/>
            <a:ext cx="0" cy="0"/>
          </a:xfrm>
          <a:prstGeom prst="rect">
            <a:avLst/>
          </a:prstGeom>
        </p:spPr>
        <p:txBody>
          <a:bodyPr lIns="90000" tIns="45000" rIns="90000" bIns="45000"/>
          <a:lstStyle/>
          <a:p>
            <a:pPr>
              <a:lnSpc>
                <a:spcPct val="100000"/>
              </a:lnSpc>
            </a:pPr>
            <a:fld id="{A1A18151-91B1-41F1-A131-71616191B171}" type="slidenum">
              <a:rPr lang="en-US">
                <a:solidFill>
                  <a:srgbClr val="FFFFFF"/>
                </a:solidFill>
                <a:latin typeface="Arial"/>
                <a:ea typeface="+mn-ea"/>
              </a:rPr>
              <a:t>2</a:t>
            </a:fld>
            <a:endParaRPr/>
          </a:p>
        </p:txBody>
      </p:sp>
    </p:spTree>
    <p:extLst>
      <p:ext uri="{BB962C8B-B14F-4D97-AF65-F5344CB8AC3E}">
        <p14:creationId xmlns:p14="http://schemas.microsoft.com/office/powerpoint/2010/main" val="28727357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PlaceHolder 1"/>
          <p:cNvSpPr>
            <a:spLocks noGrp="1"/>
          </p:cNvSpPr>
          <p:nvPr>
            <p:ph type="body"/>
          </p:nvPr>
        </p:nvSpPr>
        <p:spPr>
          <a:xfrm>
            <a:off x="0" y="0"/>
            <a:ext cx="0" cy="0"/>
          </a:xfrm>
          <a:prstGeom prst="rect">
            <a:avLst/>
          </a:prstGeom>
        </p:spPr>
        <p:txBody>
          <a:bodyPr lIns="90000" tIns="45000" rIns="90000" bIns="45000"/>
          <a:lstStyle/>
          <a:p>
            <a:r>
              <a:rPr lang="en-US"/>
              <a:t>Example of System Testing</a:t>
            </a:r>
            <a:endParaRPr/>
          </a:p>
        </p:txBody>
      </p:sp>
      <p:sp>
        <p:nvSpPr>
          <p:cNvPr id="158" name="TextShape 2"/>
          <p:cNvSpPr txBox="1"/>
          <p:nvPr/>
        </p:nvSpPr>
        <p:spPr>
          <a:xfrm>
            <a:off x="0" y="0"/>
            <a:ext cx="0" cy="0"/>
          </a:xfrm>
          <a:prstGeom prst="rect">
            <a:avLst/>
          </a:prstGeom>
        </p:spPr>
        <p:txBody>
          <a:bodyPr lIns="90000" tIns="45000" rIns="90000" bIns="45000"/>
          <a:lstStyle/>
          <a:p>
            <a:pPr>
              <a:lnSpc>
                <a:spcPct val="100000"/>
              </a:lnSpc>
            </a:pPr>
            <a:fld id="{F1115131-F1A1-41B1-81A1-818181618111}" type="slidenum">
              <a:rPr lang="en-US">
                <a:solidFill>
                  <a:srgbClr val="FFFFFF"/>
                </a:solidFill>
                <a:latin typeface="Arial"/>
                <a:ea typeface="+mn-ea"/>
              </a:rPr>
              <a:t>40</a:t>
            </a:fld>
            <a:endParaRPr/>
          </a:p>
        </p:txBody>
      </p:sp>
    </p:spTree>
    <p:extLst>
      <p:ext uri="{BB962C8B-B14F-4D97-AF65-F5344CB8AC3E}">
        <p14:creationId xmlns:p14="http://schemas.microsoft.com/office/powerpoint/2010/main" val="14325824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PlaceHolder 1"/>
          <p:cNvSpPr>
            <a:spLocks noGrp="1"/>
          </p:cNvSpPr>
          <p:nvPr>
            <p:ph type="body"/>
          </p:nvPr>
        </p:nvSpPr>
        <p:spPr>
          <a:xfrm>
            <a:off x="0" y="0"/>
            <a:ext cx="0" cy="0"/>
          </a:xfrm>
          <a:prstGeom prst="rect">
            <a:avLst/>
          </a:prstGeom>
        </p:spPr>
        <p:txBody>
          <a:bodyPr lIns="90000" tIns="45000" rIns="90000" bIns="45000"/>
          <a:lstStyle/>
          <a:p>
            <a:r>
              <a:rPr lang="en-US"/>
              <a:t>Example of Interface Testing</a:t>
            </a:r>
            <a:endParaRPr/>
          </a:p>
        </p:txBody>
      </p:sp>
      <p:sp>
        <p:nvSpPr>
          <p:cNvPr id="160" name="TextShape 2"/>
          <p:cNvSpPr txBox="1"/>
          <p:nvPr/>
        </p:nvSpPr>
        <p:spPr>
          <a:xfrm>
            <a:off x="0" y="0"/>
            <a:ext cx="0" cy="0"/>
          </a:xfrm>
          <a:prstGeom prst="rect">
            <a:avLst/>
          </a:prstGeom>
        </p:spPr>
        <p:txBody>
          <a:bodyPr lIns="90000" tIns="45000" rIns="90000" bIns="45000"/>
          <a:lstStyle/>
          <a:p>
            <a:pPr>
              <a:lnSpc>
                <a:spcPct val="100000"/>
              </a:lnSpc>
            </a:pPr>
            <a:fld id="{D151C191-91A1-41D1-81A1-11618161F1C1}" type="slidenum">
              <a:rPr lang="en-US">
                <a:solidFill>
                  <a:srgbClr val="FFFFFF"/>
                </a:solidFill>
                <a:latin typeface="Arial"/>
                <a:ea typeface="+mn-ea"/>
              </a:rPr>
              <a:t>41</a:t>
            </a:fld>
            <a:endParaRPr/>
          </a:p>
        </p:txBody>
      </p:sp>
    </p:spTree>
    <p:extLst>
      <p:ext uri="{BB962C8B-B14F-4D97-AF65-F5344CB8AC3E}">
        <p14:creationId xmlns:p14="http://schemas.microsoft.com/office/powerpoint/2010/main" val="15362861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PlaceHolder 1"/>
          <p:cNvSpPr>
            <a:spLocks noGrp="1"/>
          </p:cNvSpPr>
          <p:nvPr>
            <p:ph type="body"/>
          </p:nvPr>
        </p:nvSpPr>
        <p:spPr>
          <a:xfrm>
            <a:off x="0" y="0"/>
            <a:ext cx="0" cy="0"/>
          </a:xfrm>
          <a:prstGeom prst="rect">
            <a:avLst/>
          </a:prstGeom>
        </p:spPr>
        <p:txBody>
          <a:bodyPr lIns="90000" tIns="45000" rIns="90000" bIns="45000"/>
          <a:lstStyle/>
          <a:p>
            <a:r>
              <a:rPr lang="en-US"/>
              <a:t>Example of Interface Testing</a:t>
            </a:r>
            <a:endParaRPr/>
          </a:p>
        </p:txBody>
      </p:sp>
      <p:sp>
        <p:nvSpPr>
          <p:cNvPr id="160" name="TextShape 2"/>
          <p:cNvSpPr txBox="1"/>
          <p:nvPr/>
        </p:nvSpPr>
        <p:spPr>
          <a:xfrm>
            <a:off x="0" y="0"/>
            <a:ext cx="0" cy="0"/>
          </a:xfrm>
          <a:prstGeom prst="rect">
            <a:avLst/>
          </a:prstGeom>
        </p:spPr>
        <p:txBody>
          <a:bodyPr lIns="90000" tIns="45000" rIns="90000" bIns="45000"/>
          <a:lstStyle/>
          <a:p>
            <a:pPr>
              <a:lnSpc>
                <a:spcPct val="100000"/>
              </a:lnSpc>
            </a:pPr>
            <a:fld id="{D151C191-91A1-41D1-81A1-11618161F1C1}" type="slidenum">
              <a:rPr lang="en-US">
                <a:solidFill>
                  <a:srgbClr val="FFFFFF"/>
                </a:solidFill>
                <a:latin typeface="Arial"/>
                <a:ea typeface="+mn-ea"/>
              </a:rPr>
              <a:t>42</a:t>
            </a:fld>
            <a:endParaRPr/>
          </a:p>
        </p:txBody>
      </p:sp>
    </p:spTree>
    <p:extLst>
      <p:ext uri="{BB962C8B-B14F-4D97-AF65-F5344CB8AC3E}">
        <p14:creationId xmlns:p14="http://schemas.microsoft.com/office/powerpoint/2010/main" val="18058561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 name="PlaceHolder 1"/>
          <p:cNvSpPr>
            <a:spLocks noGrp="1"/>
          </p:cNvSpPr>
          <p:nvPr>
            <p:ph type="body"/>
          </p:nvPr>
        </p:nvSpPr>
        <p:spPr>
          <a:xfrm>
            <a:off x="0" y="0"/>
            <a:ext cx="0" cy="0"/>
          </a:xfrm>
          <a:prstGeom prst="rect">
            <a:avLst/>
          </a:prstGeom>
        </p:spPr>
        <p:txBody>
          <a:bodyPr lIns="90000" tIns="45000" rIns="90000" bIns="45000"/>
          <a:lstStyle/>
          <a:p>
            <a:r>
              <a:rPr lang="en-US"/>
              <a:t>Brief summarize what use you made of prior work or IP including but not limited to ideas, designs,  schematics, board layouts, code.</a:t>
            </a:r>
            <a:endParaRPr/>
          </a:p>
        </p:txBody>
      </p:sp>
      <p:sp>
        <p:nvSpPr>
          <p:cNvPr id="156" name="TextShape 2"/>
          <p:cNvSpPr txBox="1"/>
          <p:nvPr/>
        </p:nvSpPr>
        <p:spPr>
          <a:xfrm>
            <a:off x="0" y="0"/>
            <a:ext cx="0" cy="0"/>
          </a:xfrm>
          <a:prstGeom prst="rect">
            <a:avLst/>
          </a:prstGeom>
        </p:spPr>
        <p:txBody>
          <a:bodyPr lIns="90000" tIns="45000" rIns="90000" bIns="45000"/>
          <a:lstStyle/>
          <a:p>
            <a:pPr>
              <a:lnSpc>
                <a:spcPct val="100000"/>
              </a:lnSpc>
            </a:pPr>
            <a:fld id="{11A151D1-A1B1-4151-8191-F161D1B13191}" type="slidenum">
              <a:rPr lang="en-US">
                <a:solidFill>
                  <a:srgbClr val="FFFFFF"/>
                </a:solidFill>
                <a:latin typeface="Arial"/>
                <a:ea typeface="+mn-ea"/>
              </a:rPr>
              <a:t>49</a:t>
            </a:fld>
            <a:endParaRPr/>
          </a:p>
        </p:txBody>
      </p:sp>
    </p:spTree>
    <p:extLst>
      <p:ext uri="{BB962C8B-B14F-4D97-AF65-F5344CB8AC3E}">
        <p14:creationId xmlns:p14="http://schemas.microsoft.com/office/powerpoint/2010/main" val="18864618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 name="PlaceHolder 1"/>
          <p:cNvSpPr>
            <a:spLocks noGrp="1"/>
          </p:cNvSpPr>
          <p:nvPr>
            <p:ph type="body"/>
          </p:nvPr>
        </p:nvSpPr>
        <p:spPr>
          <a:xfrm>
            <a:off x="0" y="0"/>
            <a:ext cx="0" cy="0"/>
          </a:xfrm>
          <a:prstGeom prst="rect">
            <a:avLst/>
          </a:prstGeom>
        </p:spPr>
        <p:txBody>
          <a:bodyPr lIns="90000" tIns="45000" rIns="90000" bIns="45000"/>
          <a:lstStyle/>
          <a:p>
            <a:endParaRPr/>
          </a:p>
        </p:txBody>
      </p:sp>
      <p:sp>
        <p:nvSpPr>
          <p:cNvPr id="166" name="TextShape 2"/>
          <p:cNvSpPr txBox="1"/>
          <p:nvPr/>
        </p:nvSpPr>
        <p:spPr>
          <a:xfrm>
            <a:off x="0" y="0"/>
            <a:ext cx="0" cy="0"/>
          </a:xfrm>
          <a:prstGeom prst="rect">
            <a:avLst/>
          </a:prstGeom>
        </p:spPr>
        <p:txBody>
          <a:bodyPr lIns="90000" tIns="45000" rIns="90000" bIns="45000"/>
          <a:lstStyle/>
          <a:p>
            <a:pPr>
              <a:lnSpc>
                <a:spcPct val="100000"/>
              </a:lnSpc>
            </a:pPr>
            <a:fld id="{81C1B141-71F1-4181-A171-1121C131A111}" type="slidenum">
              <a:rPr lang="en-US">
                <a:solidFill>
                  <a:srgbClr val="FFFFFF"/>
                </a:solidFill>
                <a:latin typeface="Arial"/>
                <a:ea typeface="+mn-ea"/>
              </a:rPr>
              <a:t>50</a:t>
            </a:fld>
            <a:endParaRPr/>
          </a:p>
        </p:txBody>
      </p:sp>
    </p:spTree>
    <p:extLst>
      <p:ext uri="{BB962C8B-B14F-4D97-AF65-F5344CB8AC3E}">
        <p14:creationId xmlns:p14="http://schemas.microsoft.com/office/powerpoint/2010/main" val="29822402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PlaceHolder 1"/>
          <p:cNvSpPr>
            <a:spLocks noGrp="1"/>
          </p:cNvSpPr>
          <p:nvPr>
            <p:ph type="body"/>
          </p:nvPr>
        </p:nvSpPr>
        <p:spPr>
          <a:xfrm>
            <a:off x="0" y="0"/>
            <a:ext cx="0" cy="0"/>
          </a:xfrm>
          <a:prstGeom prst="rect">
            <a:avLst/>
          </a:prstGeom>
        </p:spPr>
        <p:txBody>
          <a:bodyPr lIns="90000" tIns="45000" rIns="90000" bIns="45000"/>
          <a:lstStyle/>
          <a:p>
            <a:r>
              <a:rPr lang="en-US"/>
              <a:t>What is the specific objective of this project?A design? Aworking prototype?</a:t>
            </a:r>
            <a:endParaRPr/>
          </a:p>
        </p:txBody>
      </p:sp>
      <p:sp>
        <p:nvSpPr>
          <p:cNvPr id="136" name="TextShape 2"/>
          <p:cNvSpPr txBox="1"/>
          <p:nvPr/>
        </p:nvSpPr>
        <p:spPr>
          <a:xfrm>
            <a:off x="0" y="0"/>
            <a:ext cx="0" cy="0"/>
          </a:xfrm>
          <a:prstGeom prst="rect">
            <a:avLst/>
          </a:prstGeom>
        </p:spPr>
        <p:txBody>
          <a:bodyPr lIns="90000" tIns="45000" rIns="90000" bIns="45000"/>
          <a:lstStyle/>
          <a:p>
            <a:pPr>
              <a:lnSpc>
                <a:spcPct val="100000"/>
              </a:lnSpc>
            </a:pPr>
            <a:fld id="{A1916151-B1C1-41B1-9131-F101F1D1D191}" type="slidenum">
              <a:rPr lang="en-US">
                <a:solidFill>
                  <a:srgbClr val="FFFFFF"/>
                </a:solidFill>
                <a:latin typeface="Arial"/>
                <a:ea typeface="+mn-ea"/>
              </a:rPr>
              <a:t>4</a:t>
            </a:fld>
            <a:endParaRPr/>
          </a:p>
        </p:txBody>
      </p:sp>
    </p:spTree>
    <p:extLst>
      <p:ext uri="{BB962C8B-B14F-4D97-AF65-F5344CB8AC3E}">
        <p14:creationId xmlns:p14="http://schemas.microsoft.com/office/powerpoint/2010/main" val="11059818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a:prstGeom prst="rect">
            <a:avLst/>
          </a:prstGeom>
          <a:noFill/>
          <a:ln w="12700">
            <a:solidFill>
              <a:prstClr val="black"/>
            </a:solidFill>
          </a:ln>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0"/>
          </p:nvPr>
        </p:nvSpPr>
        <p:spPr/>
        <p:txBody>
          <a:bodyPr/>
          <a:lstStyle/>
          <a:p>
            <a:pPr algn="r"/>
            <a:fld id="{31010031-F1C1-4111-91F1-616131A151D1}" type="slidenum">
              <a:rPr lang="en-US" smtClean="0"/>
              <a:t>6</a:t>
            </a:fld>
            <a:endParaRPr lang="en-US"/>
          </a:p>
        </p:txBody>
      </p:sp>
    </p:spTree>
    <p:extLst>
      <p:ext uri="{BB962C8B-B14F-4D97-AF65-F5344CB8AC3E}">
        <p14:creationId xmlns:p14="http://schemas.microsoft.com/office/powerpoint/2010/main" val="3745264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PlaceHolder 1"/>
          <p:cNvSpPr>
            <a:spLocks noGrp="1"/>
          </p:cNvSpPr>
          <p:nvPr>
            <p:ph type="body"/>
          </p:nvPr>
        </p:nvSpPr>
        <p:spPr>
          <a:xfrm>
            <a:off x="0" y="0"/>
            <a:ext cx="0" cy="0"/>
          </a:xfrm>
          <a:prstGeom prst="rect">
            <a:avLst/>
          </a:prstGeom>
        </p:spPr>
        <p:txBody>
          <a:bodyPr lIns="90000" tIns="45000" rIns="90000" bIns="45000"/>
          <a:lstStyle/>
          <a:p>
            <a:r>
              <a:rPr lang="en-US"/>
              <a:t>May need multiple subAheadings here (e.g. H/W and S/W, or multiple subsystems) Describe design using appropriate methods (e.g. UML models, algorithms) Discuss design alternatives, tradeAoffs, decisions made</a:t>
            </a:r>
            <a:endParaRPr/>
          </a:p>
        </p:txBody>
      </p:sp>
      <p:sp>
        <p:nvSpPr>
          <p:cNvPr id="146" name="TextShape 2"/>
          <p:cNvSpPr txBox="1"/>
          <p:nvPr/>
        </p:nvSpPr>
        <p:spPr>
          <a:xfrm>
            <a:off x="0" y="0"/>
            <a:ext cx="0" cy="0"/>
          </a:xfrm>
          <a:prstGeom prst="rect">
            <a:avLst/>
          </a:prstGeom>
        </p:spPr>
        <p:txBody>
          <a:bodyPr lIns="90000" tIns="45000" rIns="90000" bIns="45000"/>
          <a:lstStyle/>
          <a:p>
            <a:pPr>
              <a:lnSpc>
                <a:spcPct val="100000"/>
              </a:lnSpc>
            </a:pPr>
            <a:fld id="{E12131E1-F121-4101-9151-113101F11111}" type="slidenum">
              <a:rPr lang="en-US">
                <a:solidFill>
                  <a:srgbClr val="FFFFFF"/>
                </a:solidFill>
                <a:latin typeface="Arial"/>
                <a:ea typeface="+mn-ea"/>
              </a:rPr>
              <a:t>9</a:t>
            </a:fld>
            <a:endParaRPr/>
          </a:p>
        </p:txBody>
      </p:sp>
    </p:spTree>
    <p:extLst>
      <p:ext uri="{BB962C8B-B14F-4D97-AF65-F5344CB8AC3E}">
        <p14:creationId xmlns:p14="http://schemas.microsoft.com/office/powerpoint/2010/main" val="37541195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PlaceHolder 1"/>
          <p:cNvSpPr>
            <a:spLocks noGrp="1"/>
          </p:cNvSpPr>
          <p:nvPr>
            <p:ph type="body"/>
          </p:nvPr>
        </p:nvSpPr>
        <p:spPr>
          <a:xfrm>
            <a:off x="0" y="0"/>
            <a:ext cx="0" cy="0"/>
          </a:xfrm>
          <a:prstGeom prst="rect">
            <a:avLst/>
          </a:prstGeom>
        </p:spPr>
        <p:txBody>
          <a:bodyPr lIns="90000" tIns="45000" rIns="90000" bIns="45000"/>
          <a:lstStyle/>
          <a:p>
            <a:r>
              <a:rPr lang="en-US"/>
              <a:t>May need multiple subAheadings here (e.g. H/W and S/W, or multiple subsystems) Describe design using appropriate methods (e.g. UML models, algorithms) Discuss design alternatives, tradeAoffs, decisions made</a:t>
            </a:r>
            <a:endParaRPr/>
          </a:p>
        </p:txBody>
      </p:sp>
      <p:sp>
        <p:nvSpPr>
          <p:cNvPr id="146" name="TextShape 2"/>
          <p:cNvSpPr txBox="1"/>
          <p:nvPr/>
        </p:nvSpPr>
        <p:spPr>
          <a:xfrm>
            <a:off x="0" y="0"/>
            <a:ext cx="0" cy="0"/>
          </a:xfrm>
          <a:prstGeom prst="rect">
            <a:avLst/>
          </a:prstGeom>
        </p:spPr>
        <p:txBody>
          <a:bodyPr lIns="90000" tIns="45000" rIns="90000" bIns="45000"/>
          <a:lstStyle/>
          <a:p>
            <a:pPr>
              <a:lnSpc>
                <a:spcPct val="100000"/>
              </a:lnSpc>
            </a:pPr>
            <a:fld id="{E12131E1-F121-4101-9151-113101F11111}" type="slidenum">
              <a:rPr lang="en-US">
                <a:solidFill>
                  <a:srgbClr val="FFFFFF"/>
                </a:solidFill>
                <a:latin typeface="Arial"/>
                <a:ea typeface="+mn-ea"/>
              </a:rPr>
              <a:t>10</a:t>
            </a:fld>
            <a:endParaRPr/>
          </a:p>
        </p:txBody>
      </p:sp>
    </p:spTree>
    <p:extLst>
      <p:ext uri="{BB962C8B-B14F-4D97-AF65-F5344CB8AC3E}">
        <p14:creationId xmlns:p14="http://schemas.microsoft.com/office/powerpoint/2010/main" val="1678248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 name="PlaceHolder 1"/>
          <p:cNvSpPr>
            <a:spLocks noGrp="1"/>
          </p:cNvSpPr>
          <p:nvPr>
            <p:ph type="body"/>
          </p:nvPr>
        </p:nvSpPr>
        <p:spPr>
          <a:xfrm>
            <a:off x="0" y="0"/>
            <a:ext cx="0" cy="0"/>
          </a:xfrm>
          <a:prstGeom prst="rect">
            <a:avLst/>
          </a:prstGeom>
        </p:spPr>
        <p:txBody>
          <a:bodyPr lIns="90000" tIns="45000" rIns="90000" bIns="45000"/>
          <a:lstStyle/>
          <a:p>
            <a:endParaRPr/>
          </a:p>
        </p:txBody>
      </p:sp>
      <p:sp>
        <p:nvSpPr>
          <p:cNvPr id="150" name="TextShape 2"/>
          <p:cNvSpPr txBox="1"/>
          <p:nvPr/>
        </p:nvSpPr>
        <p:spPr>
          <a:xfrm>
            <a:off x="0" y="0"/>
            <a:ext cx="0" cy="0"/>
          </a:xfrm>
          <a:prstGeom prst="rect">
            <a:avLst/>
          </a:prstGeom>
        </p:spPr>
        <p:txBody>
          <a:bodyPr lIns="90000" tIns="45000" rIns="90000" bIns="45000"/>
          <a:lstStyle/>
          <a:p>
            <a:pPr>
              <a:lnSpc>
                <a:spcPct val="100000"/>
              </a:lnSpc>
            </a:pPr>
            <a:fld id="{D1D17181-B141-4111-8141-91A181716111}" type="slidenum">
              <a:rPr lang="en-US">
                <a:solidFill>
                  <a:srgbClr val="FFFFFF"/>
                </a:solidFill>
                <a:latin typeface="Arial"/>
                <a:ea typeface="+mn-ea"/>
              </a:rPr>
              <a:t>15</a:t>
            </a:fld>
            <a:endParaRPr/>
          </a:p>
        </p:txBody>
      </p:sp>
    </p:spTree>
    <p:extLst>
      <p:ext uri="{BB962C8B-B14F-4D97-AF65-F5344CB8AC3E}">
        <p14:creationId xmlns:p14="http://schemas.microsoft.com/office/powerpoint/2010/main" val="37383923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PlaceHolder 1"/>
          <p:cNvSpPr>
            <a:spLocks noGrp="1"/>
          </p:cNvSpPr>
          <p:nvPr>
            <p:ph type="body"/>
          </p:nvPr>
        </p:nvSpPr>
        <p:spPr>
          <a:xfrm>
            <a:off x="0" y="0"/>
            <a:ext cx="0" cy="0"/>
          </a:xfrm>
          <a:prstGeom prst="rect">
            <a:avLst/>
          </a:prstGeom>
        </p:spPr>
        <p:txBody>
          <a:bodyPr lIns="90000" tIns="45000" rIns="90000" bIns="45000"/>
          <a:lstStyle/>
          <a:p>
            <a:endParaRPr/>
          </a:p>
        </p:txBody>
      </p:sp>
      <p:sp>
        <p:nvSpPr>
          <p:cNvPr id="152" name="TextShape 2"/>
          <p:cNvSpPr txBox="1"/>
          <p:nvPr/>
        </p:nvSpPr>
        <p:spPr>
          <a:xfrm>
            <a:off x="0" y="0"/>
            <a:ext cx="0" cy="0"/>
          </a:xfrm>
          <a:prstGeom prst="rect">
            <a:avLst/>
          </a:prstGeom>
        </p:spPr>
        <p:txBody>
          <a:bodyPr lIns="90000" tIns="45000" rIns="90000" bIns="45000"/>
          <a:lstStyle/>
          <a:p>
            <a:pPr>
              <a:lnSpc>
                <a:spcPct val="100000"/>
              </a:lnSpc>
            </a:pPr>
            <a:fld id="{9101B1C1-7171-4181-A151-418121E12161}" type="slidenum">
              <a:rPr lang="en-US">
                <a:solidFill>
                  <a:srgbClr val="FFFFFF"/>
                </a:solidFill>
                <a:latin typeface="Arial"/>
                <a:ea typeface="+mn-ea"/>
              </a:rPr>
              <a:t>23</a:t>
            </a:fld>
            <a:endParaRPr/>
          </a:p>
        </p:txBody>
      </p:sp>
    </p:spTree>
    <p:extLst>
      <p:ext uri="{BB962C8B-B14F-4D97-AF65-F5344CB8AC3E}">
        <p14:creationId xmlns:p14="http://schemas.microsoft.com/office/powerpoint/2010/main" val="31524099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 name="PlaceHolder 1"/>
          <p:cNvSpPr>
            <a:spLocks noGrp="1"/>
          </p:cNvSpPr>
          <p:nvPr>
            <p:ph type="body"/>
          </p:nvPr>
        </p:nvSpPr>
        <p:spPr>
          <a:xfrm>
            <a:off x="0" y="0"/>
            <a:ext cx="0" cy="0"/>
          </a:xfrm>
          <a:prstGeom prst="rect">
            <a:avLst/>
          </a:prstGeom>
        </p:spPr>
        <p:txBody>
          <a:bodyPr lIns="90000" tIns="45000" rIns="90000" bIns="45000"/>
          <a:lstStyle/>
          <a:p>
            <a:endParaRPr/>
          </a:p>
        </p:txBody>
      </p:sp>
      <p:sp>
        <p:nvSpPr>
          <p:cNvPr id="150" name="TextShape 2"/>
          <p:cNvSpPr txBox="1"/>
          <p:nvPr/>
        </p:nvSpPr>
        <p:spPr>
          <a:xfrm>
            <a:off x="0" y="0"/>
            <a:ext cx="0" cy="0"/>
          </a:xfrm>
          <a:prstGeom prst="rect">
            <a:avLst/>
          </a:prstGeom>
        </p:spPr>
        <p:txBody>
          <a:bodyPr lIns="90000" tIns="45000" rIns="90000" bIns="45000"/>
          <a:lstStyle/>
          <a:p>
            <a:pPr>
              <a:lnSpc>
                <a:spcPct val="100000"/>
              </a:lnSpc>
            </a:pPr>
            <a:fld id="{D1D17181-B141-4111-8141-91A181716111}" type="slidenum">
              <a:rPr lang="en-US">
                <a:solidFill>
                  <a:srgbClr val="FFFFFF"/>
                </a:solidFill>
                <a:latin typeface="Arial"/>
                <a:ea typeface="+mn-ea"/>
              </a:rPr>
              <a:t>34</a:t>
            </a:fld>
            <a:endParaRPr/>
          </a:p>
        </p:txBody>
      </p:sp>
    </p:spTree>
    <p:extLst>
      <p:ext uri="{BB962C8B-B14F-4D97-AF65-F5344CB8AC3E}">
        <p14:creationId xmlns:p14="http://schemas.microsoft.com/office/powerpoint/2010/main" val="26727446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PlaceHolder 1"/>
          <p:cNvSpPr>
            <a:spLocks noGrp="1"/>
          </p:cNvSpPr>
          <p:nvPr>
            <p:ph type="body"/>
          </p:nvPr>
        </p:nvSpPr>
        <p:spPr>
          <a:xfrm>
            <a:off x="0" y="0"/>
            <a:ext cx="0" cy="0"/>
          </a:xfrm>
          <a:prstGeom prst="rect">
            <a:avLst/>
          </a:prstGeom>
        </p:spPr>
        <p:txBody>
          <a:bodyPr lIns="90000" tIns="45000" rIns="90000" bIns="45000"/>
          <a:lstStyle/>
          <a:p>
            <a:endParaRPr/>
          </a:p>
        </p:txBody>
      </p:sp>
      <p:sp>
        <p:nvSpPr>
          <p:cNvPr id="152" name="TextShape 2"/>
          <p:cNvSpPr txBox="1"/>
          <p:nvPr/>
        </p:nvSpPr>
        <p:spPr>
          <a:xfrm>
            <a:off x="0" y="0"/>
            <a:ext cx="0" cy="0"/>
          </a:xfrm>
          <a:prstGeom prst="rect">
            <a:avLst/>
          </a:prstGeom>
        </p:spPr>
        <p:txBody>
          <a:bodyPr lIns="90000" tIns="45000" rIns="90000" bIns="45000"/>
          <a:lstStyle/>
          <a:p>
            <a:pPr>
              <a:lnSpc>
                <a:spcPct val="100000"/>
              </a:lnSpc>
            </a:pPr>
            <a:fld id="{9101B1C1-7171-4181-A151-418121E12161}" type="slidenum">
              <a:rPr lang="en-US">
                <a:solidFill>
                  <a:srgbClr val="FFFFFF"/>
                </a:solidFill>
                <a:latin typeface="Arial"/>
                <a:ea typeface="+mn-ea"/>
              </a:rPr>
              <a:t>37</a:t>
            </a:fld>
            <a:endParaRPr/>
          </a:p>
        </p:txBody>
      </p:sp>
    </p:spTree>
    <p:extLst>
      <p:ext uri="{BB962C8B-B14F-4D97-AF65-F5344CB8AC3E}">
        <p14:creationId xmlns:p14="http://schemas.microsoft.com/office/powerpoint/2010/main" val="6719000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028020" y="1769541"/>
            <a:ext cx="7080026"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028020" y="3598339"/>
            <a:ext cx="7080026"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smtClean="0"/>
              <a:t>6/9/2016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6726132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Slate-V2-S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3995" y="540085"/>
            <a:ext cx="7656010" cy="3834374"/>
          </a:xfrm>
          <a:prstGeom prst="rect">
            <a:avLst/>
          </a:prstGeom>
        </p:spPr>
      </p:pic>
      <p:sp>
        <p:nvSpPr>
          <p:cNvPr id="2" name="Title 1"/>
          <p:cNvSpPr>
            <a:spLocks noGrp="1"/>
          </p:cNvSpPr>
          <p:nvPr>
            <p:ph type="title"/>
          </p:nvPr>
        </p:nvSpPr>
        <p:spPr>
          <a:xfrm>
            <a:off x="685354" y="4565255"/>
            <a:ext cx="7766495"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926217" y="695010"/>
            <a:ext cx="7285600"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346" y="5108728"/>
            <a:ext cx="7765322" cy="682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smtClean="0"/>
              <a:t>6/9/2016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9599150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5346" y="608437"/>
            <a:ext cx="7765322" cy="3534344"/>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5346" y="4295180"/>
            <a:ext cx="7765322"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smtClean="0"/>
              <a:t>6/9/2016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07570467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84659" y="609600"/>
            <a:ext cx="6977064"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290484" y="3610033"/>
            <a:ext cx="6564224"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685346" y="4304353"/>
            <a:ext cx="7765322"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smtClean="0"/>
              <a:t>6/9/2016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
        <p:nvSpPr>
          <p:cNvPr id="11" name="TextBox 10"/>
          <p:cNvSpPr txBox="1"/>
          <p:nvPr/>
        </p:nvSpPr>
        <p:spPr>
          <a:xfrm>
            <a:off x="627459" y="873912"/>
            <a:ext cx="4572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7828359" y="2933245"/>
            <a:ext cx="4572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1122700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5346" y="2126943"/>
            <a:ext cx="7765322"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5339" y="4650556"/>
            <a:ext cx="776414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smtClean="0"/>
              <a:t>6/9/2016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0823670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685346" y="609600"/>
            <a:ext cx="776532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346" y="1885950"/>
            <a:ext cx="2475738"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346" y="2571750"/>
            <a:ext cx="2475738"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3335033" y="1885950"/>
            <a:ext cx="2475738"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3331076" y="2571750"/>
            <a:ext cx="2475738"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5974929" y="1885950"/>
            <a:ext cx="2475738"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5974929" y="2571750"/>
            <a:ext cx="2475738"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509A250-FF31-4206-8172-F9D3106AACB1}" type="datetimeFigureOut">
              <a:rPr lang="en-US" smtClean="0"/>
              <a:t>6/9/2016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88352459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6" name="Picture 5" descr="Slate-V2-S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9239" y="1826045"/>
            <a:ext cx="2529046" cy="1833558"/>
          </a:xfrm>
          <a:prstGeom prst="rect">
            <a:avLst/>
          </a:prstGeom>
        </p:spPr>
      </p:pic>
      <p:pic>
        <p:nvPicPr>
          <p:cNvPr id="28" name="Picture 27" descr="Slate-V2-S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93813" y="1826045"/>
            <a:ext cx="2529046" cy="1833558"/>
          </a:xfrm>
          <a:prstGeom prst="rect">
            <a:avLst/>
          </a:prstGeom>
        </p:spPr>
      </p:pic>
      <p:pic>
        <p:nvPicPr>
          <p:cNvPr id="29" name="Picture 28" descr="Slate-V2-S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21715" y="1826045"/>
            <a:ext cx="2529046" cy="1833558"/>
          </a:xfrm>
          <a:prstGeom prst="rect">
            <a:avLst/>
          </a:prstGeom>
        </p:spPr>
      </p:pic>
      <p:sp>
        <p:nvSpPr>
          <p:cNvPr id="30" name="Title 1"/>
          <p:cNvSpPr>
            <a:spLocks noGrp="1"/>
          </p:cNvSpPr>
          <p:nvPr>
            <p:ph type="title"/>
          </p:nvPr>
        </p:nvSpPr>
        <p:spPr>
          <a:xfrm>
            <a:off x="685346" y="609600"/>
            <a:ext cx="7765322"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5346" y="3904106"/>
            <a:ext cx="2475738"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763577" y="1938918"/>
            <a:ext cx="2319276"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5346" y="4480369"/>
            <a:ext cx="2475738"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3332091" y="3904106"/>
            <a:ext cx="2475738"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3409307" y="1939094"/>
            <a:ext cx="2319276"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3331075" y="4480368"/>
            <a:ext cx="2476753"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5975023" y="3904106"/>
            <a:ext cx="2475738"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6056774" y="1934432"/>
            <a:ext cx="2319276"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5974929" y="4480366"/>
            <a:ext cx="2475738" cy="131083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509A250-FF31-4206-8172-F9D3106AACB1}" type="datetimeFigureOut">
              <a:rPr lang="en-US" smtClean="0"/>
              <a:t>6/9/2016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43315594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6/9/2016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49989401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37302" y="609600"/>
            <a:ext cx="1713365"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685347" y="609600"/>
            <a:ext cx="5937654"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6/9/2016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1426751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6/9/2016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306108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71551" y="1761068"/>
            <a:ext cx="7192913"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971551" y="3589879"/>
            <a:ext cx="7192913" cy="150705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796027F-7875-4030-9381-8BD8C4F21935}" type="datetimeFigureOut">
              <a:rPr lang="en-US" smtClean="0"/>
              <a:t>6/9/2016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9708684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347" y="1732449"/>
            <a:ext cx="3795373" cy="4058750"/>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52169" y="1732450"/>
            <a:ext cx="3798499" cy="405875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796027F-7875-4030-9381-8BD8C4F21935}" type="datetimeFigureOut">
              <a:rPr lang="en-US" smtClean="0"/>
              <a:t>6/9/2016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4113713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descr="Slate-V2-S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345" y="1770323"/>
            <a:ext cx="3787423" cy="4112953"/>
          </a:xfrm>
          <a:prstGeom prst="rect">
            <a:avLst/>
          </a:prstGeom>
        </p:spPr>
      </p:pic>
      <p:pic>
        <p:nvPicPr>
          <p:cNvPr id="14" name="Picture 13" descr="Slate-V2-S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63245" y="1770323"/>
            <a:ext cx="3787423" cy="4112953"/>
          </a:xfrm>
          <a:prstGeom prst="rect">
            <a:avLst/>
          </a:prstGeom>
        </p:spPr>
      </p:pic>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754404" y="1835254"/>
            <a:ext cx="3657258" cy="54488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754404" y="2380138"/>
            <a:ext cx="3657258"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721225" y="1835255"/>
            <a:ext cx="3671498" cy="544883"/>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721225" y="2380138"/>
            <a:ext cx="3671498"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796027F-7875-4030-9381-8BD8C4F21935}" type="datetimeFigureOut">
              <a:rPr lang="en-US" smtClean="0"/>
              <a:t>6/9/2016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4522729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509A250-FF31-4206-8172-F9D3106AACB1}" type="datetimeFigureOut">
              <a:rPr lang="en-US" smtClean="0"/>
              <a:t>6/9/2016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1647329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509A250-FF31-4206-8172-F9D3106AACB1}" type="datetimeFigureOut">
              <a:rPr lang="en-US" smtClean="0"/>
              <a:t>6/9/2016</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8390119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347" y="609600"/>
            <a:ext cx="2780167" cy="1821918"/>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3641725" y="609600"/>
            <a:ext cx="4808943" cy="51816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347" y="2431518"/>
            <a:ext cx="2780167" cy="3359681"/>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smtClean="0"/>
              <a:t>6/9/2016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8251982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2" name="Picture 11" descr="Slate-V2-S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44987" y="609923"/>
            <a:ext cx="3428146" cy="5205472"/>
          </a:xfrm>
          <a:prstGeom prst="rect">
            <a:avLst/>
          </a:prstGeom>
        </p:spPr>
      </p:pic>
      <p:sp>
        <p:nvSpPr>
          <p:cNvPr id="2" name="Title 1"/>
          <p:cNvSpPr>
            <a:spLocks noGrp="1"/>
          </p:cNvSpPr>
          <p:nvPr>
            <p:ph type="title"/>
          </p:nvPr>
        </p:nvSpPr>
        <p:spPr>
          <a:xfrm>
            <a:off x="685347" y="609923"/>
            <a:ext cx="3924676" cy="1829338"/>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4976728" y="743989"/>
            <a:ext cx="3165375"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347" y="2439261"/>
            <a:ext cx="3924676" cy="337613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smtClean="0"/>
              <a:t>6/9/2016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5500650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75000"/>
            <a:lumOff val="2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346" y="609600"/>
            <a:ext cx="776532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346" y="1732450"/>
            <a:ext cx="7765322"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759052" y="5883276"/>
            <a:ext cx="20574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C764DE79-268F-4C1A-8933-263129D2AF90}" type="datetimeFigureOut">
              <a:rPr lang="en-US" smtClean="0"/>
              <a:t>6/9/2016</a:t>
            </a:fld>
            <a:endParaRPr lang="en-US" dirty="0"/>
          </a:p>
        </p:txBody>
      </p:sp>
      <p:sp>
        <p:nvSpPr>
          <p:cNvPr id="5" name="Footer Placeholder 4"/>
          <p:cNvSpPr>
            <a:spLocks noGrp="1"/>
          </p:cNvSpPr>
          <p:nvPr>
            <p:ph type="ftr" sz="quarter" idx="3"/>
          </p:nvPr>
        </p:nvSpPr>
        <p:spPr>
          <a:xfrm>
            <a:off x="685347" y="5883276"/>
            <a:ext cx="5004649"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7885509" y="5883276"/>
            <a:ext cx="565159"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48F63A3B-78C7-47BE-AE5E-E10140E04643}" type="slidenum">
              <a:rPr lang="en-US" smtClean="0"/>
              <a:t>‹#›</a:t>
            </a:fld>
            <a:endParaRPr lang="en-US" dirty="0"/>
          </a:p>
        </p:txBody>
      </p:sp>
    </p:spTree>
    <p:extLst>
      <p:ext uri="{BB962C8B-B14F-4D97-AF65-F5344CB8AC3E}">
        <p14:creationId xmlns:p14="http://schemas.microsoft.com/office/powerpoint/2010/main" val="1229672510"/>
      </p:ext>
    </p:extLst>
  </p:cSld>
  <p:clrMap bg1="dk1" tx1="lt1" bg2="dk2" tx2="lt2" accent1="accent1" accent2="accent2" accent3="accent3" accent4="accent4" accent5="accent5" accent6="accent6" hlink="hlink" folHlink="folHlink"/>
  <p:sldLayoutIdLst>
    <p:sldLayoutId id="2147483890" r:id="rId1"/>
    <p:sldLayoutId id="2147483891" r:id="rId2"/>
    <p:sldLayoutId id="2147483892" r:id="rId3"/>
    <p:sldLayoutId id="2147483893" r:id="rId4"/>
    <p:sldLayoutId id="2147483894" r:id="rId5"/>
    <p:sldLayoutId id="2147483895" r:id="rId6"/>
    <p:sldLayoutId id="2147483896" r:id="rId7"/>
    <p:sldLayoutId id="2147483897" r:id="rId8"/>
    <p:sldLayoutId id="2147483898" r:id="rId9"/>
    <p:sldLayoutId id="2147483899" r:id="rId10"/>
    <p:sldLayoutId id="2147483900" r:id="rId11"/>
    <p:sldLayoutId id="2147483901" r:id="rId12"/>
    <p:sldLayoutId id="2147483902" r:id="rId13"/>
    <p:sldLayoutId id="2147483903" r:id="rId14"/>
    <p:sldLayoutId id="2147483904" r:id="rId15"/>
    <p:sldLayoutId id="2147483905" r:id="rId16"/>
    <p:sldLayoutId id="2147483906" r:id="rId17"/>
  </p:sldLayoutIdLst>
  <p:txStyles>
    <p:title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lnSpc>
                <a:spcPct val="80000"/>
              </a:lnSpc>
            </a:pPr>
            <a:r>
              <a:rPr lang="en-US" sz="4400" dirty="0" err="1">
                <a:solidFill>
                  <a:srgbClr val="FFFFFF"/>
                </a:solidFill>
                <a:latin typeface="Georgia"/>
              </a:rPr>
              <a:t>OreSat</a:t>
            </a:r>
            <a:r>
              <a:rPr lang="en-US" sz="4400" dirty="0">
                <a:solidFill>
                  <a:srgbClr val="FFFFFF"/>
                </a:solidFill>
                <a:latin typeface="Georgia"/>
              </a:rPr>
              <a:t> Command, Control and Communications Module</a:t>
            </a:r>
            <a:br>
              <a:rPr lang="en-US" sz="4400" dirty="0">
                <a:solidFill>
                  <a:srgbClr val="FFFFFF"/>
                </a:solidFill>
                <a:latin typeface="Georgia"/>
              </a:rPr>
            </a:br>
            <a:r>
              <a:rPr lang="en-US" sz="2400" dirty="0">
                <a:solidFill>
                  <a:srgbClr val="FFFFFF"/>
                </a:solidFill>
                <a:latin typeface="Georgia"/>
              </a:rPr>
              <a:t>AKA: Sputnik</a:t>
            </a:r>
            <a:endParaRPr lang="en-US" sz="2800" dirty="0"/>
          </a:p>
        </p:txBody>
      </p:sp>
      <p:sp>
        <p:nvSpPr>
          <p:cNvPr id="3" name="Content Placeholder 2"/>
          <p:cNvSpPr>
            <a:spLocks noGrp="1"/>
          </p:cNvSpPr>
          <p:nvPr>
            <p:ph idx="1"/>
          </p:nvPr>
        </p:nvSpPr>
        <p:spPr/>
        <p:txBody>
          <a:bodyPr/>
          <a:lstStyle/>
          <a:p>
            <a:pPr marL="0" indent="0">
              <a:lnSpc>
                <a:spcPct val="100000"/>
              </a:lnSpc>
              <a:buNone/>
            </a:pPr>
            <a:r>
              <a:rPr lang="en-US" sz="2800" dirty="0">
                <a:solidFill>
                  <a:srgbClr val="FFFFFF"/>
                </a:solidFill>
                <a:latin typeface="Cambria"/>
              </a:rPr>
              <a:t>Members:</a:t>
            </a:r>
          </a:p>
          <a:p>
            <a:r>
              <a:rPr lang="en-US" dirty="0">
                <a:solidFill>
                  <a:srgbClr val="FFFFFF"/>
                </a:solidFill>
                <a:latin typeface="Cambria"/>
              </a:rPr>
              <a:t>William Harrington</a:t>
            </a:r>
            <a:endParaRPr lang="en-US" dirty="0"/>
          </a:p>
          <a:p>
            <a:pPr>
              <a:lnSpc>
                <a:spcPct val="100000"/>
              </a:lnSpc>
            </a:pPr>
            <a:r>
              <a:rPr lang="en-US" dirty="0">
                <a:solidFill>
                  <a:srgbClr val="FFFFFF"/>
                </a:solidFill>
                <a:latin typeface="Cambria"/>
              </a:rPr>
              <a:t>James (Jake) Heath</a:t>
            </a:r>
          </a:p>
          <a:p>
            <a:pPr>
              <a:lnSpc>
                <a:spcPct val="100000"/>
              </a:lnSpc>
            </a:pPr>
            <a:r>
              <a:rPr lang="en-US" dirty="0">
                <a:solidFill>
                  <a:srgbClr val="FFFFFF"/>
                </a:solidFill>
                <a:latin typeface="Cambria"/>
              </a:rPr>
              <a:t>Michael Mathis</a:t>
            </a:r>
          </a:p>
          <a:p>
            <a:r>
              <a:rPr lang="en-US" dirty="0">
                <a:solidFill>
                  <a:srgbClr val="FFFFFF"/>
                </a:solidFill>
                <a:latin typeface="Cambria"/>
              </a:rPr>
              <a:t>Shan </a:t>
            </a:r>
            <a:r>
              <a:rPr lang="en-US" dirty="0" err="1">
                <a:solidFill>
                  <a:srgbClr val="FFFFFF"/>
                </a:solidFill>
                <a:latin typeface="Cambria"/>
              </a:rPr>
              <a:t>Quinney</a:t>
            </a:r>
            <a:endParaRPr lang="en-US" dirty="0">
              <a:solidFill>
                <a:srgbClr val="FFFFFF"/>
              </a:solidFill>
              <a:latin typeface="Cambria"/>
            </a:endParaRPr>
          </a:p>
          <a:p>
            <a:pPr>
              <a:lnSpc>
                <a:spcPct val="100000"/>
              </a:lnSpc>
            </a:pPr>
            <a:endParaRPr lang="en-US" dirty="0"/>
          </a:p>
        </p:txBody>
      </p:sp>
      <p:pic>
        <p:nvPicPr>
          <p:cNvPr id="5" name="Picture 14"/>
          <p:cNvPicPr/>
          <p:nvPr/>
        </p:nvPicPr>
        <p:blipFill>
          <a:blip r:embed="rId2"/>
          <a:stretch>
            <a:fillRect/>
          </a:stretch>
        </p:blipFill>
        <p:spPr>
          <a:xfrm>
            <a:off x="0" y="6057900"/>
            <a:ext cx="9144000" cy="799740"/>
          </a:xfrm>
          <a:prstGeom prst="rect">
            <a:avLst/>
          </a:prstGeom>
        </p:spPr>
      </p:pic>
      <p:pic>
        <p:nvPicPr>
          <p:cNvPr id="6" name="Picture 3"/>
          <p:cNvPicPr/>
          <p:nvPr/>
        </p:nvPicPr>
        <p:blipFill>
          <a:blip r:embed="rId3"/>
          <a:stretch>
            <a:fillRect/>
          </a:stretch>
        </p:blipFill>
        <p:spPr>
          <a:xfrm>
            <a:off x="146660" y="6168420"/>
            <a:ext cx="572760" cy="572760"/>
          </a:xfrm>
          <a:prstGeom prst="rect">
            <a:avLst/>
          </a:prstGeom>
        </p:spPr>
      </p:pic>
    </p:spTree>
    <p:extLst>
      <p:ext uri="{BB962C8B-B14F-4D97-AF65-F5344CB8AC3E}">
        <p14:creationId xmlns:p14="http://schemas.microsoft.com/office/powerpoint/2010/main" val="11005329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Sputnik Low Level Diagram</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04328" y="1580050"/>
            <a:ext cx="7327357" cy="494778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8752303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Low Gain Radio (LGR)</a:t>
            </a:r>
          </a:p>
        </p:txBody>
      </p:sp>
      <p:sp>
        <p:nvSpPr>
          <p:cNvPr id="3" name="Content Placeholder 2"/>
          <p:cNvSpPr>
            <a:spLocks noGrp="1"/>
          </p:cNvSpPr>
          <p:nvPr>
            <p:ph idx="1"/>
          </p:nvPr>
        </p:nvSpPr>
        <p:spPr/>
        <p:txBody>
          <a:bodyPr/>
          <a:lstStyle/>
          <a:p>
            <a:r>
              <a:rPr lang="en-US" dirty="0"/>
              <a:t>Definition</a:t>
            </a:r>
          </a:p>
          <a:p>
            <a:r>
              <a:rPr lang="en-US" dirty="0"/>
              <a:t>Purpose</a:t>
            </a:r>
          </a:p>
          <a:p>
            <a:r>
              <a:rPr lang="en-US" dirty="0"/>
              <a:t>Requirements</a:t>
            </a:r>
          </a:p>
          <a:p>
            <a:r>
              <a:rPr lang="en-US" dirty="0"/>
              <a:t>Block Diagram</a:t>
            </a:r>
          </a:p>
          <a:p>
            <a:r>
              <a:rPr lang="en-US" dirty="0"/>
              <a:t>Schematic</a:t>
            </a:r>
          </a:p>
          <a:p>
            <a:r>
              <a:rPr lang="en-US" dirty="0"/>
              <a:t>Layout</a:t>
            </a:r>
          </a:p>
          <a:p>
            <a:r>
              <a:rPr lang="en-US" dirty="0"/>
              <a:t>Firmware</a:t>
            </a:r>
          </a:p>
          <a:p>
            <a:r>
              <a:rPr lang="en-US" dirty="0"/>
              <a:t>Testing Results</a:t>
            </a:r>
          </a:p>
          <a:p>
            <a:endParaRPr lang="en-US" dirty="0"/>
          </a:p>
        </p:txBody>
      </p:sp>
      <p:pic>
        <p:nvPicPr>
          <p:cNvPr id="7" name="Picture 6"/>
          <p:cNvPicPr>
            <a:picLocks noChangeAspect="1"/>
          </p:cNvPicPr>
          <p:nvPr/>
        </p:nvPicPr>
        <p:blipFill>
          <a:blip r:embed="rId2"/>
          <a:stretch>
            <a:fillRect/>
          </a:stretch>
        </p:blipFill>
        <p:spPr>
          <a:xfrm>
            <a:off x="3662748" y="1580050"/>
            <a:ext cx="4912841" cy="4757932"/>
          </a:xfrm>
          <a:prstGeom prst="rect">
            <a:avLst/>
          </a:prstGeom>
        </p:spPr>
      </p:pic>
    </p:spTree>
    <p:extLst>
      <p:ext uri="{BB962C8B-B14F-4D97-AF65-F5344CB8AC3E}">
        <p14:creationId xmlns:p14="http://schemas.microsoft.com/office/powerpoint/2010/main" val="37219188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LGR - Definition</a:t>
            </a:r>
          </a:p>
        </p:txBody>
      </p:sp>
      <p:sp>
        <p:nvSpPr>
          <p:cNvPr id="3" name="Content Placeholder 2"/>
          <p:cNvSpPr>
            <a:spLocks noGrp="1"/>
          </p:cNvSpPr>
          <p:nvPr>
            <p:ph idx="1"/>
          </p:nvPr>
        </p:nvSpPr>
        <p:spPr/>
        <p:txBody>
          <a:bodyPr/>
          <a:lstStyle/>
          <a:p>
            <a:r>
              <a:rPr lang="en-US" dirty="0">
                <a:effectLst/>
              </a:rPr>
              <a:t>Low-gain radios (LGRs) provide wide-angle coverage, but in turn have lower gain. LGRs are designed to be useable for relatively low data rates as long as the satellite is within line of sight of the receiver. </a:t>
            </a:r>
          </a:p>
          <a:p>
            <a:r>
              <a:rPr lang="en-US" dirty="0">
                <a:effectLst/>
              </a:rPr>
              <a:t>Low-gain so that we can control the </a:t>
            </a:r>
            <a:r>
              <a:rPr lang="en-US" dirty="0" err="1">
                <a:effectLst/>
              </a:rPr>
              <a:t>CubeSat</a:t>
            </a:r>
            <a:r>
              <a:rPr lang="en-US" dirty="0">
                <a:effectLst/>
              </a:rPr>
              <a:t> no matter what the orientation</a:t>
            </a:r>
          </a:p>
          <a:p>
            <a:r>
              <a:rPr lang="en-US" dirty="0"/>
              <a:t>Main communication pipeline for the satellite</a:t>
            </a:r>
            <a:endParaRPr lang="en-US" dirty="0">
              <a:effectLst/>
            </a:endParaRPr>
          </a:p>
          <a:p>
            <a:endParaRPr lang="en-US" dirty="0">
              <a:effectLst/>
            </a:endParaRPr>
          </a:p>
          <a:p>
            <a:endParaRPr lang="en-US" dirty="0"/>
          </a:p>
        </p:txBody>
      </p:sp>
    </p:spTree>
    <p:extLst>
      <p:ext uri="{BB962C8B-B14F-4D97-AF65-F5344CB8AC3E}">
        <p14:creationId xmlns:p14="http://schemas.microsoft.com/office/powerpoint/2010/main" val="16319735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LGR – Requirements</a:t>
            </a:r>
          </a:p>
        </p:txBody>
      </p:sp>
      <p:sp>
        <p:nvSpPr>
          <p:cNvPr id="3" name="Content Placeholder 2"/>
          <p:cNvSpPr>
            <a:spLocks noGrp="1"/>
          </p:cNvSpPr>
          <p:nvPr>
            <p:ph idx="1"/>
          </p:nvPr>
        </p:nvSpPr>
        <p:spPr/>
        <p:txBody>
          <a:bodyPr>
            <a:normAutofit lnSpcReduction="10000"/>
          </a:bodyPr>
          <a:lstStyle/>
          <a:p>
            <a:r>
              <a:rPr lang="en-US" dirty="0"/>
              <a:t>Operate in the 70 cm ISM band</a:t>
            </a:r>
          </a:p>
          <a:p>
            <a:pPr lvl="1"/>
            <a:r>
              <a:rPr lang="en-US" dirty="0"/>
              <a:t>436.5 MHz</a:t>
            </a:r>
          </a:p>
          <a:p>
            <a:r>
              <a:rPr lang="en-US" dirty="0"/>
              <a:t>Meet 400 km link budget</a:t>
            </a:r>
          </a:p>
          <a:p>
            <a:pPr lvl="1"/>
            <a:r>
              <a:rPr lang="en-US" dirty="0"/>
              <a:t>Need output power of up to 1 Watt</a:t>
            </a:r>
          </a:p>
          <a:p>
            <a:r>
              <a:rPr lang="en-US" dirty="0"/>
              <a:t>Adhere to FCC Amateur Radio Licensing requirements (Title 47 CFR part 97)</a:t>
            </a:r>
          </a:p>
          <a:p>
            <a:pPr lvl="1"/>
            <a:r>
              <a:rPr lang="en-US" dirty="0"/>
              <a:t>2</a:t>
            </a:r>
            <a:r>
              <a:rPr lang="en-US" baseline="30000" dirty="0"/>
              <a:t>nd</a:t>
            </a:r>
            <a:r>
              <a:rPr lang="en-US" dirty="0"/>
              <a:t> Harmonic is less than 40dB of desired signal strength</a:t>
            </a:r>
          </a:p>
          <a:p>
            <a:r>
              <a:rPr lang="en-US" dirty="0"/>
              <a:t>Have bidirectional communication interface to system controller via UART</a:t>
            </a:r>
          </a:p>
          <a:p>
            <a:r>
              <a:rPr lang="en-US" dirty="0"/>
              <a:t>Local storage for communication in/out queues</a:t>
            </a:r>
          </a:p>
          <a:p>
            <a:pPr lvl="1"/>
            <a:endParaRPr lang="en-US" dirty="0"/>
          </a:p>
          <a:p>
            <a:endParaRPr lang="en-US" dirty="0"/>
          </a:p>
        </p:txBody>
      </p:sp>
    </p:spTree>
    <p:extLst>
      <p:ext uri="{BB962C8B-B14F-4D97-AF65-F5344CB8AC3E}">
        <p14:creationId xmlns:p14="http://schemas.microsoft.com/office/powerpoint/2010/main" val="29225160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LGR - Block Diagram</a:t>
            </a:r>
          </a:p>
        </p:txBody>
      </p:sp>
      <p:pic>
        <p:nvPicPr>
          <p:cNvPr id="4" name="Content Placeholder 3"/>
          <p:cNvPicPr>
            <a:picLocks noGrp="1" noChangeAspect="1"/>
          </p:cNvPicPr>
          <p:nvPr>
            <p:ph idx="1"/>
          </p:nvPr>
        </p:nvPicPr>
        <p:blipFill>
          <a:blip r:embed="rId2"/>
          <a:stretch>
            <a:fillRect/>
          </a:stretch>
        </p:blipFill>
        <p:spPr>
          <a:xfrm>
            <a:off x="1402091" y="1580050"/>
            <a:ext cx="6331831" cy="4501356"/>
          </a:xfrm>
          <a:prstGeom prst="rect">
            <a:avLst/>
          </a:prstGeom>
        </p:spPr>
      </p:pic>
    </p:spTree>
    <p:extLst>
      <p:ext uri="{BB962C8B-B14F-4D97-AF65-F5344CB8AC3E}">
        <p14:creationId xmlns:p14="http://schemas.microsoft.com/office/powerpoint/2010/main" val="8565342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TextShape 1"/>
          <p:cNvSpPr txBox="1"/>
          <p:nvPr/>
        </p:nvSpPr>
        <p:spPr>
          <a:xfrm>
            <a:off x="-333829" y="-246735"/>
            <a:ext cx="9666515" cy="1454553"/>
          </a:xfrm>
          <a:prstGeom prst="rect">
            <a:avLst/>
          </a:prstGeom>
          <a:noFill/>
        </p:spPr>
        <p:txBody>
          <a:bodyPr anchor="ctr"/>
          <a:lstStyle/>
          <a:p>
            <a:pPr algn="ctr">
              <a:lnSpc>
                <a:spcPct val="100000"/>
              </a:lnSpc>
            </a:pPr>
            <a:endParaRPr dirty="0"/>
          </a:p>
        </p:txBody>
      </p:sp>
      <p:sp>
        <p:nvSpPr>
          <p:cNvPr id="2" name="Title 1"/>
          <p:cNvSpPr>
            <a:spLocks noGrp="1"/>
          </p:cNvSpPr>
          <p:nvPr>
            <p:ph type="title"/>
          </p:nvPr>
        </p:nvSpPr>
        <p:spPr>
          <a:xfrm>
            <a:off x="685346" y="-246735"/>
            <a:ext cx="7765322" cy="970450"/>
          </a:xfrm>
        </p:spPr>
        <p:txBody>
          <a:bodyPr>
            <a:normAutofit/>
          </a:bodyPr>
          <a:lstStyle/>
          <a:p>
            <a:pPr>
              <a:lnSpc>
                <a:spcPct val="100000"/>
              </a:lnSpc>
            </a:pPr>
            <a:r>
              <a:rPr lang="en-US" dirty="0"/>
              <a:t>Implementation - LGR Schematic</a:t>
            </a:r>
          </a:p>
        </p:txBody>
      </p:sp>
      <p:pic>
        <p:nvPicPr>
          <p:cNvPr id="10" name="Content Placeholder 9"/>
          <p:cNvPicPr>
            <a:picLocks noGrp="1" noChangeAspect="1"/>
          </p:cNvPicPr>
          <p:nvPr>
            <p:ph idx="1"/>
          </p:nvPr>
        </p:nvPicPr>
        <p:blipFill>
          <a:blip r:embed="rId3"/>
          <a:stretch>
            <a:fillRect/>
          </a:stretch>
        </p:blipFill>
        <p:spPr>
          <a:xfrm>
            <a:off x="751979" y="723715"/>
            <a:ext cx="7632055" cy="5901038"/>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Schematic - Filter</a:t>
            </a:r>
          </a:p>
        </p:txBody>
      </p:sp>
      <p:pic>
        <p:nvPicPr>
          <p:cNvPr id="4" name="Content Placeholder 3"/>
          <p:cNvPicPr>
            <a:picLocks noGrp="1" noChangeAspect="1"/>
          </p:cNvPicPr>
          <p:nvPr>
            <p:ph idx="1"/>
          </p:nvPr>
        </p:nvPicPr>
        <p:blipFill>
          <a:blip r:embed="rId2"/>
          <a:stretch>
            <a:fillRect/>
          </a:stretch>
        </p:blipFill>
        <p:spPr>
          <a:xfrm>
            <a:off x="848061" y="1580050"/>
            <a:ext cx="7439891" cy="4682089"/>
          </a:xfrm>
          <a:prstGeom prst="rect">
            <a:avLst/>
          </a:prstGeom>
        </p:spPr>
      </p:pic>
    </p:spTree>
    <p:extLst>
      <p:ext uri="{BB962C8B-B14F-4D97-AF65-F5344CB8AC3E}">
        <p14:creationId xmlns:p14="http://schemas.microsoft.com/office/powerpoint/2010/main" val="29631899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Implementation – PA Schematic</a:t>
            </a:r>
          </a:p>
        </p:txBody>
      </p:sp>
      <p:pic>
        <p:nvPicPr>
          <p:cNvPr id="4" name="Content Placeholder 3"/>
          <p:cNvPicPr>
            <a:picLocks noGrp="1" noChangeAspect="1"/>
          </p:cNvPicPr>
          <p:nvPr>
            <p:ph idx="1"/>
          </p:nvPr>
        </p:nvPicPr>
        <p:blipFill>
          <a:blip r:embed="rId2"/>
          <a:stretch>
            <a:fillRect/>
          </a:stretch>
        </p:blipFill>
        <p:spPr>
          <a:xfrm>
            <a:off x="1054970" y="1580050"/>
            <a:ext cx="7026074" cy="4939619"/>
          </a:xfrm>
          <a:prstGeom prst="rect">
            <a:avLst/>
          </a:prstGeom>
        </p:spPr>
      </p:pic>
    </p:spTree>
    <p:extLst>
      <p:ext uri="{BB962C8B-B14F-4D97-AF65-F5344CB8AC3E}">
        <p14:creationId xmlns:p14="http://schemas.microsoft.com/office/powerpoint/2010/main" val="19246080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Implementation – LNA Schematic</a:t>
            </a:r>
          </a:p>
        </p:txBody>
      </p:sp>
      <p:pic>
        <p:nvPicPr>
          <p:cNvPr id="4" name="Picture 3"/>
          <p:cNvPicPr>
            <a:picLocks noChangeAspect="1"/>
          </p:cNvPicPr>
          <p:nvPr/>
        </p:nvPicPr>
        <p:blipFill>
          <a:blip r:embed="rId2"/>
          <a:stretch>
            <a:fillRect/>
          </a:stretch>
        </p:blipFill>
        <p:spPr>
          <a:xfrm>
            <a:off x="947310" y="1580050"/>
            <a:ext cx="7241394" cy="4940020"/>
          </a:xfrm>
          <a:prstGeom prst="rect">
            <a:avLst/>
          </a:prstGeom>
        </p:spPr>
      </p:pic>
    </p:spTree>
    <p:extLst>
      <p:ext uri="{BB962C8B-B14F-4D97-AF65-F5344CB8AC3E}">
        <p14:creationId xmlns:p14="http://schemas.microsoft.com/office/powerpoint/2010/main" val="12098582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Schematic – RX/TX Switch</a:t>
            </a:r>
          </a:p>
        </p:txBody>
      </p:sp>
      <p:pic>
        <p:nvPicPr>
          <p:cNvPr id="4" name="Content Placeholder 3"/>
          <p:cNvPicPr>
            <a:picLocks noGrp="1" noChangeAspect="1"/>
          </p:cNvPicPr>
          <p:nvPr>
            <p:ph idx="1"/>
          </p:nvPr>
        </p:nvPicPr>
        <p:blipFill>
          <a:blip r:embed="rId2"/>
          <a:stretch>
            <a:fillRect/>
          </a:stretch>
        </p:blipFill>
        <p:spPr>
          <a:xfrm>
            <a:off x="4457614" y="1580050"/>
            <a:ext cx="4272881" cy="4059237"/>
          </a:xfrm>
          <a:prstGeom prst="rect">
            <a:avLst/>
          </a:prstGeom>
        </p:spPr>
      </p:pic>
      <p:pic>
        <p:nvPicPr>
          <p:cNvPr id="5" name="Picture 4"/>
          <p:cNvPicPr>
            <a:picLocks noChangeAspect="1"/>
          </p:cNvPicPr>
          <p:nvPr/>
        </p:nvPicPr>
        <p:blipFill>
          <a:blip r:embed="rId3"/>
          <a:stretch>
            <a:fillRect/>
          </a:stretch>
        </p:blipFill>
        <p:spPr>
          <a:xfrm>
            <a:off x="425009" y="2215979"/>
            <a:ext cx="3643392" cy="2720668"/>
          </a:xfrm>
          <a:prstGeom prst="rect">
            <a:avLst/>
          </a:prstGeom>
        </p:spPr>
      </p:pic>
    </p:spTree>
    <p:extLst>
      <p:ext uri="{BB962C8B-B14F-4D97-AF65-F5344CB8AC3E}">
        <p14:creationId xmlns:p14="http://schemas.microsoft.com/office/powerpoint/2010/main" val="18045252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TextShape 1"/>
          <p:cNvSpPr txBox="1"/>
          <p:nvPr/>
        </p:nvSpPr>
        <p:spPr>
          <a:xfrm>
            <a:off x="0" y="14760"/>
            <a:ext cx="9136440" cy="1236600"/>
          </a:xfrm>
          <a:prstGeom prst="rect">
            <a:avLst/>
          </a:prstGeom>
        </p:spPr>
        <p:txBody>
          <a:bodyPr anchor="ctr"/>
          <a:lstStyle/>
          <a:p>
            <a:pPr>
              <a:lnSpc>
                <a:spcPct val="90000"/>
              </a:lnSpc>
            </a:pPr>
            <a:endParaRPr dirty="0"/>
          </a:p>
        </p:txBody>
      </p:sp>
      <p:sp>
        <p:nvSpPr>
          <p:cNvPr id="86" name="TextShape 2"/>
          <p:cNvSpPr txBox="1"/>
          <p:nvPr/>
        </p:nvSpPr>
        <p:spPr>
          <a:xfrm>
            <a:off x="926592" y="1251360"/>
            <a:ext cx="4767072" cy="4934160"/>
          </a:xfrm>
          <a:prstGeom prst="rect">
            <a:avLst/>
          </a:prstGeom>
        </p:spPr>
        <p:txBody>
          <a:bodyPr/>
          <a:lstStyle/>
          <a:p>
            <a:pPr>
              <a:lnSpc>
                <a:spcPct val="100000"/>
              </a:lnSpc>
            </a:pPr>
            <a:endParaRPr dirty="0"/>
          </a:p>
        </p:txBody>
      </p:sp>
      <p:sp>
        <p:nvSpPr>
          <p:cNvPr id="2" name="Title 1"/>
          <p:cNvSpPr>
            <a:spLocks noGrp="1"/>
          </p:cNvSpPr>
          <p:nvPr>
            <p:ph type="title"/>
          </p:nvPr>
        </p:nvSpPr>
        <p:spPr/>
        <p:txBody>
          <a:bodyPr>
            <a:normAutofit/>
          </a:bodyPr>
          <a:lstStyle/>
          <a:p>
            <a:r>
              <a:rPr lang="en-US" dirty="0"/>
              <a:t>Introduction</a:t>
            </a:r>
          </a:p>
        </p:txBody>
      </p:sp>
      <p:sp>
        <p:nvSpPr>
          <p:cNvPr id="4" name="Content Placeholder 3"/>
          <p:cNvSpPr>
            <a:spLocks noGrp="1"/>
          </p:cNvSpPr>
          <p:nvPr>
            <p:ph sz="half" idx="2"/>
          </p:nvPr>
        </p:nvSpPr>
        <p:spPr>
          <a:xfrm>
            <a:off x="754404" y="1846200"/>
            <a:ext cx="3657258" cy="3945001"/>
          </a:xfrm>
        </p:spPr>
        <p:txBody>
          <a:bodyPr>
            <a:normAutofit/>
          </a:bodyPr>
          <a:lstStyle/>
          <a:p>
            <a:r>
              <a:rPr lang="en-US" dirty="0"/>
              <a:t>PSAS/</a:t>
            </a:r>
            <a:r>
              <a:rPr lang="en-US" dirty="0" err="1"/>
              <a:t>OreSat’s</a:t>
            </a:r>
            <a:r>
              <a:rPr lang="en-US" dirty="0"/>
              <a:t> mission is to get a CubeSat into Lower Earth Orbit</a:t>
            </a:r>
          </a:p>
          <a:p>
            <a:r>
              <a:rPr lang="en-US" dirty="0"/>
              <a:t>Need for a device for command, control and communication (C3) between a CubeSat 	and a ground station</a:t>
            </a:r>
          </a:p>
          <a:p>
            <a:r>
              <a:rPr lang="en-US" dirty="0">
                <a:effectLst/>
              </a:rPr>
              <a:t>The code name for the module is </a:t>
            </a:r>
            <a:r>
              <a:rPr lang="en-US" b="1" dirty="0">
                <a:effectLst/>
              </a:rPr>
              <a:t>Sputnik</a:t>
            </a:r>
            <a:r>
              <a:rPr lang="en-US" dirty="0">
                <a:effectLst/>
              </a:rPr>
              <a:t> because of it's requirements to be a simple, reliable space system.</a:t>
            </a:r>
            <a:endParaRPr lang="en-US" dirty="0"/>
          </a:p>
          <a:p>
            <a:endParaRPr lang="en-US" dirty="0"/>
          </a:p>
          <a:p>
            <a:endParaRPr lang="en-US" dirty="0"/>
          </a:p>
        </p:txBody>
      </p:sp>
      <p:pic>
        <p:nvPicPr>
          <p:cNvPr id="10" name="Picture 3"/>
          <p:cNvPicPr>
            <a:picLocks noGrp="1"/>
          </p:cNvPicPr>
          <p:nvPr>
            <p:ph sz="quarter" idx="4"/>
          </p:nvPr>
        </p:nvPicPr>
        <p:blipFill>
          <a:blip r:embed="rId3"/>
          <a:stretch>
            <a:fillRect/>
          </a:stretch>
        </p:blipFill>
        <p:spPr>
          <a:xfrm>
            <a:off x="4763747" y="2034005"/>
            <a:ext cx="3351540" cy="3569390"/>
          </a:xfrm>
          <a:prstGeom prst="rect">
            <a:avLst/>
          </a:prstGeom>
        </p:spPr>
      </p:pic>
    </p:spTree>
  </p:cSld>
  <p:clrMapOvr>
    <a:masterClrMapping/>
  </p:clrMapOvr>
  <p:timing>
    <p:tnLst>
      <p:par>
        <p:cTn id="1" dur="indefinite" restart="never" nodeType="tmRoot">
          <p:childTnLst>
            <p:seq>
              <p:cTn id="2" nodeType="mainSeq">
                <p:childTnLst>
                  <p:par>
                    <p:cTn id="3"/>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Schematic – MCU</a:t>
            </a:r>
          </a:p>
        </p:txBody>
      </p:sp>
      <p:pic>
        <p:nvPicPr>
          <p:cNvPr id="4" name="Content Placeholder 3"/>
          <p:cNvPicPr>
            <a:picLocks noGrp="1" noChangeAspect="1"/>
          </p:cNvPicPr>
          <p:nvPr>
            <p:ph idx="1"/>
          </p:nvPr>
        </p:nvPicPr>
        <p:blipFill>
          <a:blip r:embed="rId2"/>
          <a:stretch>
            <a:fillRect/>
          </a:stretch>
        </p:blipFill>
        <p:spPr>
          <a:xfrm>
            <a:off x="1770257" y="1580050"/>
            <a:ext cx="5595500" cy="4995983"/>
          </a:xfrm>
          <a:prstGeom prst="rect">
            <a:avLst/>
          </a:prstGeom>
        </p:spPr>
      </p:pic>
    </p:spTree>
    <p:extLst>
      <p:ext uri="{BB962C8B-B14F-4D97-AF65-F5344CB8AC3E}">
        <p14:creationId xmlns:p14="http://schemas.microsoft.com/office/powerpoint/2010/main" val="28598731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Schematic – SPI Cache/MCU LDO</a:t>
            </a:r>
          </a:p>
        </p:txBody>
      </p:sp>
      <p:pic>
        <p:nvPicPr>
          <p:cNvPr id="4" name="Content Placeholder 3"/>
          <p:cNvPicPr>
            <a:picLocks noGrp="1" noChangeAspect="1"/>
          </p:cNvPicPr>
          <p:nvPr>
            <p:ph idx="1"/>
          </p:nvPr>
        </p:nvPicPr>
        <p:blipFill>
          <a:blip r:embed="rId2"/>
          <a:stretch>
            <a:fillRect/>
          </a:stretch>
        </p:blipFill>
        <p:spPr>
          <a:xfrm>
            <a:off x="1506340" y="1580050"/>
            <a:ext cx="6123333" cy="4704059"/>
          </a:xfrm>
          <a:prstGeom prst="rect">
            <a:avLst/>
          </a:prstGeom>
        </p:spPr>
      </p:pic>
    </p:spTree>
    <p:extLst>
      <p:ext uri="{BB962C8B-B14F-4D97-AF65-F5344CB8AC3E}">
        <p14:creationId xmlns:p14="http://schemas.microsoft.com/office/powerpoint/2010/main" val="34143242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Schematic – Debug Pins</a:t>
            </a:r>
          </a:p>
        </p:txBody>
      </p:sp>
      <p:pic>
        <p:nvPicPr>
          <p:cNvPr id="4" name="Content Placeholder 3"/>
          <p:cNvPicPr>
            <a:picLocks noGrp="1" noChangeAspect="1"/>
          </p:cNvPicPr>
          <p:nvPr>
            <p:ph idx="1"/>
          </p:nvPr>
        </p:nvPicPr>
        <p:blipFill>
          <a:blip r:embed="rId2"/>
          <a:stretch>
            <a:fillRect/>
          </a:stretch>
        </p:blipFill>
        <p:spPr>
          <a:xfrm>
            <a:off x="1128104" y="1731963"/>
            <a:ext cx="6879854" cy="4059237"/>
          </a:xfrm>
          <a:prstGeom prst="rect">
            <a:avLst/>
          </a:prstGeom>
        </p:spPr>
      </p:pic>
    </p:spTree>
    <p:extLst>
      <p:ext uri="{BB962C8B-B14F-4D97-AF65-F5344CB8AC3E}">
        <p14:creationId xmlns:p14="http://schemas.microsoft.com/office/powerpoint/2010/main" val="5400776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 name="TextShape 1"/>
          <p:cNvSpPr txBox="1"/>
          <p:nvPr/>
        </p:nvSpPr>
        <p:spPr>
          <a:xfrm>
            <a:off x="0" y="14760"/>
            <a:ext cx="9136440" cy="1236600"/>
          </a:xfrm>
          <a:prstGeom prst="rect">
            <a:avLst/>
          </a:prstGeom>
        </p:spPr>
        <p:txBody>
          <a:bodyPr anchor="ctr"/>
          <a:lstStyle/>
          <a:p>
            <a:pPr algn="ctr">
              <a:lnSpc>
                <a:spcPct val="100000"/>
              </a:lnSpc>
            </a:pPr>
            <a:endParaRPr dirty="0"/>
          </a:p>
        </p:txBody>
      </p:sp>
      <p:sp>
        <p:nvSpPr>
          <p:cNvPr id="2" name="Title 1"/>
          <p:cNvSpPr>
            <a:spLocks noGrp="1"/>
          </p:cNvSpPr>
          <p:nvPr>
            <p:ph type="title"/>
          </p:nvPr>
        </p:nvSpPr>
        <p:spPr>
          <a:xfrm>
            <a:off x="685346" y="116114"/>
            <a:ext cx="7765322" cy="970450"/>
          </a:xfrm>
        </p:spPr>
        <p:txBody>
          <a:bodyPr>
            <a:normAutofit/>
          </a:bodyPr>
          <a:lstStyle/>
          <a:p>
            <a:pPr>
              <a:lnSpc>
                <a:spcPct val="100000"/>
              </a:lnSpc>
            </a:pPr>
            <a:r>
              <a:rPr lang="en-US" dirty="0"/>
              <a:t>Board Layout (LGR)</a:t>
            </a:r>
          </a:p>
        </p:txBody>
      </p:sp>
      <p:pic>
        <p:nvPicPr>
          <p:cNvPr id="3" name="Picture 2"/>
          <p:cNvPicPr>
            <a:picLocks noChangeAspect="1"/>
          </p:cNvPicPr>
          <p:nvPr/>
        </p:nvPicPr>
        <p:blipFill>
          <a:blip r:embed="rId3"/>
          <a:stretch>
            <a:fillRect/>
          </a:stretch>
        </p:blipFill>
        <p:spPr>
          <a:xfrm>
            <a:off x="1773351" y="1086564"/>
            <a:ext cx="5589312" cy="5637565"/>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Layout - MCU/SPI Cache</a:t>
            </a:r>
          </a:p>
        </p:txBody>
      </p:sp>
      <p:pic>
        <p:nvPicPr>
          <p:cNvPr id="4" name="Content Placeholder 3"/>
          <p:cNvPicPr>
            <a:picLocks noGrp="1" noChangeAspect="1"/>
          </p:cNvPicPr>
          <p:nvPr>
            <p:ph idx="1"/>
          </p:nvPr>
        </p:nvPicPr>
        <p:blipFill>
          <a:blip r:embed="rId2"/>
          <a:stretch>
            <a:fillRect/>
          </a:stretch>
        </p:blipFill>
        <p:spPr>
          <a:xfrm>
            <a:off x="271248" y="1580050"/>
            <a:ext cx="8593517" cy="4282217"/>
          </a:xfrm>
          <a:prstGeom prst="rect">
            <a:avLst/>
          </a:prstGeom>
        </p:spPr>
      </p:pic>
    </p:spTree>
    <p:extLst>
      <p:ext uri="{BB962C8B-B14F-4D97-AF65-F5344CB8AC3E}">
        <p14:creationId xmlns:p14="http://schemas.microsoft.com/office/powerpoint/2010/main" val="34988354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Layout - RF</a:t>
            </a:r>
          </a:p>
        </p:txBody>
      </p:sp>
      <p:pic>
        <p:nvPicPr>
          <p:cNvPr id="4" name="Content Placeholder 3"/>
          <p:cNvPicPr>
            <a:picLocks noGrp="1" noChangeAspect="1"/>
          </p:cNvPicPr>
          <p:nvPr>
            <p:ph idx="1"/>
          </p:nvPr>
        </p:nvPicPr>
        <p:blipFill>
          <a:blip r:embed="rId2"/>
          <a:stretch>
            <a:fillRect/>
          </a:stretch>
        </p:blipFill>
        <p:spPr>
          <a:xfrm>
            <a:off x="1450383" y="1580050"/>
            <a:ext cx="6235247" cy="4774854"/>
          </a:xfrm>
          <a:prstGeom prst="rect">
            <a:avLst/>
          </a:prstGeom>
        </p:spPr>
      </p:pic>
    </p:spTree>
    <p:extLst>
      <p:ext uri="{BB962C8B-B14F-4D97-AF65-F5344CB8AC3E}">
        <p14:creationId xmlns:p14="http://schemas.microsoft.com/office/powerpoint/2010/main" val="38859235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LGR Firmware</a:t>
            </a:r>
          </a:p>
        </p:txBody>
      </p:sp>
      <p:sp>
        <p:nvSpPr>
          <p:cNvPr id="3" name="Content Placeholder 2"/>
          <p:cNvSpPr>
            <a:spLocks noGrp="1"/>
          </p:cNvSpPr>
          <p:nvPr>
            <p:ph idx="1"/>
          </p:nvPr>
        </p:nvSpPr>
        <p:spPr/>
        <p:txBody>
          <a:bodyPr>
            <a:normAutofit fontScale="92500" lnSpcReduction="10000"/>
          </a:bodyPr>
          <a:lstStyle/>
          <a:p>
            <a:r>
              <a:rPr lang="en-US" dirty="0"/>
              <a:t>Drivers</a:t>
            </a:r>
          </a:p>
          <a:p>
            <a:pPr lvl="1"/>
            <a:r>
              <a:rPr lang="en-US" dirty="0"/>
              <a:t>Clock</a:t>
            </a:r>
          </a:p>
          <a:p>
            <a:pPr lvl="1"/>
            <a:r>
              <a:rPr lang="en-US" dirty="0"/>
              <a:t>GPIO</a:t>
            </a:r>
          </a:p>
          <a:p>
            <a:pPr lvl="1"/>
            <a:r>
              <a:rPr lang="en-US" dirty="0"/>
              <a:t>SPI</a:t>
            </a:r>
          </a:p>
          <a:p>
            <a:pPr lvl="1"/>
            <a:r>
              <a:rPr lang="en-US" dirty="0"/>
              <a:t>UART</a:t>
            </a:r>
          </a:p>
          <a:p>
            <a:pPr lvl="1"/>
            <a:r>
              <a:rPr lang="en-US" dirty="0"/>
              <a:t>Transceiver</a:t>
            </a:r>
          </a:p>
          <a:p>
            <a:r>
              <a:rPr lang="en-US" dirty="0"/>
              <a:t>Main loop</a:t>
            </a:r>
          </a:p>
          <a:p>
            <a:pPr lvl="1"/>
            <a:r>
              <a:rPr lang="en-US" dirty="0"/>
              <a:t>RX/TX</a:t>
            </a:r>
          </a:p>
          <a:p>
            <a:pPr lvl="2"/>
            <a:r>
              <a:rPr lang="en-US" dirty="0"/>
              <a:t>Uses SPI</a:t>
            </a:r>
          </a:p>
          <a:p>
            <a:pPr lvl="1"/>
            <a:r>
              <a:rPr lang="en-US" dirty="0"/>
              <a:t>Print to UART</a:t>
            </a:r>
          </a:p>
          <a:p>
            <a:pPr lvl="1"/>
            <a:r>
              <a:rPr lang="en-US" dirty="0"/>
              <a:t>Blink LEDs</a:t>
            </a:r>
          </a:p>
        </p:txBody>
      </p:sp>
    </p:spTree>
    <p:extLst>
      <p:ext uri="{BB962C8B-B14F-4D97-AF65-F5344CB8AC3E}">
        <p14:creationId xmlns:p14="http://schemas.microsoft.com/office/powerpoint/2010/main" val="15673994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LGR Testing</a:t>
            </a:r>
          </a:p>
        </p:txBody>
      </p:sp>
      <p:sp>
        <p:nvSpPr>
          <p:cNvPr id="3" name="Content Placeholder 2"/>
          <p:cNvSpPr>
            <a:spLocks noGrp="1"/>
          </p:cNvSpPr>
          <p:nvPr>
            <p:ph idx="1"/>
          </p:nvPr>
        </p:nvSpPr>
        <p:spPr/>
        <p:txBody>
          <a:bodyPr/>
          <a:lstStyle/>
          <a:p>
            <a:r>
              <a:rPr lang="en-US" dirty="0"/>
              <a:t>Main Tests:</a:t>
            </a:r>
          </a:p>
          <a:p>
            <a:pPr lvl="1"/>
            <a:r>
              <a:rPr lang="en-US" dirty="0"/>
              <a:t>Supply Range Test</a:t>
            </a:r>
          </a:p>
          <a:p>
            <a:pPr lvl="2"/>
            <a:r>
              <a:rPr lang="en-US" dirty="0"/>
              <a:t>Ensure radio works over variable range from 3-5 V</a:t>
            </a:r>
          </a:p>
          <a:p>
            <a:pPr lvl="1"/>
            <a:r>
              <a:rPr lang="en-US" dirty="0"/>
              <a:t>Filter Tests</a:t>
            </a:r>
          </a:p>
          <a:p>
            <a:pPr lvl="2"/>
            <a:r>
              <a:rPr lang="en-US" dirty="0"/>
              <a:t>Practicum filters</a:t>
            </a:r>
          </a:p>
          <a:p>
            <a:pPr lvl="1"/>
            <a:r>
              <a:rPr lang="en-US" dirty="0"/>
              <a:t>Radio Test</a:t>
            </a:r>
          </a:p>
          <a:p>
            <a:pPr lvl="2"/>
            <a:r>
              <a:rPr lang="en-US" dirty="0"/>
              <a:t>Confirms radio is capable of transmitting and receiving</a:t>
            </a:r>
          </a:p>
          <a:p>
            <a:pPr lvl="1"/>
            <a:r>
              <a:rPr lang="en-US" dirty="0"/>
              <a:t>Functionality Test</a:t>
            </a:r>
          </a:p>
          <a:p>
            <a:pPr lvl="2"/>
            <a:r>
              <a:rPr lang="en-US" dirty="0"/>
              <a:t>Confirms radio transmission distance</a:t>
            </a:r>
          </a:p>
        </p:txBody>
      </p:sp>
    </p:spTree>
    <p:extLst>
      <p:ext uri="{BB962C8B-B14F-4D97-AF65-F5344CB8AC3E}">
        <p14:creationId xmlns:p14="http://schemas.microsoft.com/office/powerpoint/2010/main" val="224749298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LGR – Supply Range Test</a:t>
            </a:r>
          </a:p>
        </p:txBody>
      </p:sp>
      <p:pic>
        <p:nvPicPr>
          <p:cNvPr id="4" name="Content Placeholder 3"/>
          <p:cNvPicPr>
            <a:picLocks noGrp="1" noChangeAspect="1"/>
          </p:cNvPicPr>
          <p:nvPr>
            <p:ph idx="1"/>
          </p:nvPr>
        </p:nvPicPr>
        <p:blipFill>
          <a:blip r:embed="rId2"/>
          <a:stretch>
            <a:fillRect/>
          </a:stretch>
        </p:blipFill>
        <p:spPr>
          <a:xfrm>
            <a:off x="2354858" y="1580050"/>
            <a:ext cx="4426298" cy="5124845"/>
          </a:xfrm>
          <a:prstGeom prst="rect">
            <a:avLst/>
          </a:prstGeom>
        </p:spPr>
      </p:pic>
    </p:spTree>
    <p:extLst>
      <p:ext uri="{BB962C8B-B14F-4D97-AF65-F5344CB8AC3E}">
        <p14:creationId xmlns:p14="http://schemas.microsoft.com/office/powerpoint/2010/main" val="67333658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Filter Measurements</a:t>
            </a:r>
          </a:p>
        </p:txBody>
      </p:sp>
      <p:pic>
        <p:nvPicPr>
          <p:cNvPr id="2050" name="Picture 2" descr="https://lh4.googleusercontent.com/-n8P4ypOyf-Y/Vmkdjm1oZKI/AAAAAAAAAGU/w_fOyuoI3ok/w1986-h1490-no/2015-12-09.jpg"/>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1575623" y="1737722"/>
            <a:ext cx="5984768" cy="44900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1421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Motivation</a:t>
            </a:r>
          </a:p>
        </p:txBody>
      </p:sp>
      <p:sp>
        <p:nvSpPr>
          <p:cNvPr id="3" name="Content Placeholder 2"/>
          <p:cNvSpPr>
            <a:spLocks noGrp="1"/>
          </p:cNvSpPr>
          <p:nvPr>
            <p:ph idx="1"/>
          </p:nvPr>
        </p:nvSpPr>
        <p:spPr/>
        <p:txBody>
          <a:bodyPr/>
          <a:lstStyle/>
          <a:p>
            <a:r>
              <a:rPr lang="en-US" dirty="0"/>
              <a:t>Launch Oregon’s first </a:t>
            </a:r>
            <a:r>
              <a:rPr lang="en-US" dirty="0">
                <a:effectLst/>
              </a:rPr>
              <a:t>small educational satellite (aka CubeSat)</a:t>
            </a:r>
          </a:p>
          <a:p>
            <a:endParaRPr lang="en-US" dirty="0">
              <a:effectLst/>
            </a:endParaRPr>
          </a:p>
          <a:p>
            <a:endParaRPr lang="en-US" dirty="0">
              <a:effectLst/>
            </a:endParaRPr>
          </a:p>
          <a:p>
            <a:endParaRPr lang="en-US" dirty="0">
              <a:effectLst/>
            </a:endParaRPr>
          </a:p>
          <a:p>
            <a:endParaRPr lang="en-US" dirty="0">
              <a:effectLst/>
            </a:endParaRPr>
          </a:p>
          <a:p>
            <a:endParaRPr lang="en-US" dirty="0">
              <a:effectLst/>
            </a:endParaRPr>
          </a:p>
          <a:p>
            <a:r>
              <a:rPr lang="en-US" dirty="0">
                <a:effectLst/>
              </a:rPr>
              <a:t>Build the first and most important avionics modules for the </a:t>
            </a:r>
            <a:r>
              <a:rPr lang="en-US" dirty="0" err="1">
                <a:effectLst/>
              </a:rPr>
              <a:t>CubeSat</a:t>
            </a:r>
            <a:endParaRPr lang="en-US" dirty="0">
              <a:effectLst/>
            </a:endParaRPr>
          </a:p>
          <a:p>
            <a:r>
              <a:rPr lang="en-US" dirty="0">
                <a:effectLst/>
              </a:rPr>
              <a:t>NASA ELANA program</a:t>
            </a:r>
            <a:endParaRPr lang="en-US" dirty="0"/>
          </a:p>
        </p:txBody>
      </p:sp>
      <p:pic>
        <p:nvPicPr>
          <p:cNvPr id="8" name="Picture 7"/>
          <p:cNvPicPr>
            <a:picLocks noChangeAspect="1"/>
          </p:cNvPicPr>
          <p:nvPr/>
        </p:nvPicPr>
        <p:blipFill>
          <a:blip r:embed="rId2"/>
          <a:stretch>
            <a:fillRect/>
          </a:stretch>
        </p:blipFill>
        <p:spPr>
          <a:xfrm>
            <a:off x="1591444" y="2518333"/>
            <a:ext cx="5953125" cy="1590675"/>
          </a:xfrm>
          <a:prstGeom prst="rect">
            <a:avLst/>
          </a:prstGeom>
        </p:spPr>
      </p:pic>
    </p:spTree>
    <p:extLst>
      <p:ext uri="{BB962C8B-B14F-4D97-AF65-F5344CB8AC3E}">
        <p14:creationId xmlns:p14="http://schemas.microsoft.com/office/powerpoint/2010/main" val="18984487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LGR - Radio Test</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024735"/>
            <a:ext cx="9144000" cy="1449511"/>
          </a:xfrm>
          <a:prstGeom prst="rect">
            <a:avLst/>
          </a:prstGeom>
        </p:spPr>
      </p:pic>
      <p:sp>
        <p:nvSpPr>
          <p:cNvPr id="3" name="TextBox 2"/>
          <p:cNvSpPr txBox="1"/>
          <p:nvPr/>
        </p:nvSpPr>
        <p:spPr>
          <a:xfrm>
            <a:off x="2969703" y="4429387"/>
            <a:ext cx="184731" cy="369332"/>
          </a:xfrm>
          <a:prstGeom prst="rect">
            <a:avLst/>
          </a:prstGeom>
          <a:noFill/>
        </p:spPr>
        <p:txBody>
          <a:bodyPr wrap="none" rtlCol="0">
            <a:spAutoFit/>
          </a:bodyPr>
          <a:lstStyle/>
          <a:p>
            <a:endParaRPr lang="en-US" dirty="0"/>
          </a:p>
        </p:txBody>
      </p:sp>
      <p:pic>
        <p:nvPicPr>
          <p:cNvPr id="6" name="Picture 6" descr="oscillo_freq_cap.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15664" y="3613407"/>
            <a:ext cx="4904685" cy="30838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091933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System Controller (SC)</a:t>
            </a:r>
          </a:p>
        </p:txBody>
      </p:sp>
      <p:sp>
        <p:nvSpPr>
          <p:cNvPr id="3" name="Content Placeholder 2"/>
          <p:cNvSpPr>
            <a:spLocks noGrp="1"/>
          </p:cNvSpPr>
          <p:nvPr>
            <p:ph idx="1"/>
          </p:nvPr>
        </p:nvSpPr>
        <p:spPr/>
        <p:txBody>
          <a:bodyPr/>
          <a:lstStyle/>
          <a:p>
            <a:r>
              <a:rPr lang="en-US" dirty="0"/>
              <a:t>Definition</a:t>
            </a:r>
          </a:p>
          <a:p>
            <a:r>
              <a:rPr lang="en-US" dirty="0"/>
              <a:t>Purpose</a:t>
            </a:r>
          </a:p>
          <a:p>
            <a:r>
              <a:rPr lang="en-US" dirty="0"/>
              <a:t>Main contributors</a:t>
            </a:r>
          </a:p>
          <a:p>
            <a:r>
              <a:rPr lang="en-US" dirty="0"/>
              <a:t>Requirements</a:t>
            </a:r>
          </a:p>
          <a:p>
            <a:r>
              <a:rPr lang="en-US" dirty="0"/>
              <a:t>Block Diagram</a:t>
            </a:r>
          </a:p>
          <a:p>
            <a:r>
              <a:rPr lang="en-US" dirty="0"/>
              <a:t>Schematic</a:t>
            </a:r>
          </a:p>
          <a:p>
            <a:r>
              <a:rPr lang="en-US" dirty="0"/>
              <a:t>Layout</a:t>
            </a:r>
          </a:p>
          <a:p>
            <a:r>
              <a:rPr lang="en-US" dirty="0"/>
              <a:t>Firmware</a:t>
            </a:r>
          </a:p>
          <a:p>
            <a:r>
              <a:rPr lang="en-US" dirty="0"/>
              <a:t>Testing Results</a:t>
            </a:r>
          </a:p>
        </p:txBody>
      </p:sp>
    </p:spTree>
    <p:extLst>
      <p:ext uri="{BB962C8B-B14F-4D97-AF65-F5344CB8AC3E}">
        <p14:creationId xmlns:p14="http://schemas.microsoft.com/office/powerpoint/2010/main" val="17184479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Purpose</a:t>
            </a:r>
          </a:p>
        </p:txBody>
      </p:sp>
      <p:sp>
        <p:nvSpPr>
          <p:cNvPr id="3" name="Content Placeholder 2"/>
          <p:cNvSpPr>
            <a:spLocks noGrp="1"/>
          </p:cNvSpPr>
          <p:nvPr>
            <p:ph idx="1"/>
          </p:nvPr>
        </p:nvSpPr>
        <p:spPr/>
        <p:txBody>
          <a:bodyPr/>
          <a:lstStyle/>
          <a:p>
            <a:r>
              <a:rPr lang="en-US" dirty="0"/>
              <a:t>The System Controller is entrusted to perform two main tasks that are essential to the success of the CubeSat. These include the task of system monitor (watchdog) and the task of power management.</a:t>
            </a:r>
          </a:p>
          <a:p>
            <a:r>
              <a:rPr lang="en-US" dirty="0"/>
              <a:t>The System Controller is the second of the two boards completed for the Sputnik C3 Capstone. It contains an ATMega128 microcontroller, optical isolation between itself and the LGR and FC boards, and the power management circuitry for the system.</a:t>
            </a:r>
          </a:p>
          <a:p>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06905" y="4269988"/>
            <a:ext cx="2795331" cy="2217266"/>
          </a:xfrm>
          <a:prstGeom prst="rect">
            <a:avLst/>
          </a:prstGeom>
        </p:spPr>
      </p:pic>
    </p:spTree>
    <p:extLst>
      <p:ext uri="{BB962C8B-B14F-4D97-AF65-F5344CB8AC3E}">
        <p14:creationId xmlns:p14="http://schemas.microsoft.com/office/powerpoint/2010/main" val="175555522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Block Diagram</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86226" y="3152402"/>
            <a:ext cx="6563561" cy="1946819"/>
          </a:xfrm>
        </p:spPr>
      </p:pic>
    </p:spTree>
    <p:extLst>
      <p:ext uri="{BB962C8B-B14F-4D97-AF65-F5344CB8AC3E}">
        <p14:creationId xmlns:p14="http://schemas.microsoft.com/office/powerpoint/2010/main" val="216969228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TextShape 1"/>
          <p:cNvSpPr txBox="1"/>
          <p:nvPr/>
        </p:nvSpPr>
        <p:spPr>
          <a:xfrm>
            <a:off x="-333829" y="-246735"/>
            <a:ext cx="9666515" cy="1454553"/>
          </a:xfrm>
          <a:prstGeom prst="rect">
            <a:avLst/>
          </a:prstGeom>
          <a:noFill/>
        </p:spPr>
        <p:txBody>
          <a:bodyPr anchor="ctr"/>
          <a:lstStyle/>
          <a:p>
            <a:pPr algn="ctr">
              <a:lnSpc>
                <a:spcPct val="100000"/>
              </a:lnSpc>
            </a:pPr>
            <a:endParaRPr dirty="0"/>
          </a:p>
        </p:txBody>
      </p:sp>
      <p:sp>
        <p:nvSpPr>
          <p:cNvPr id="2" name="Title 1"/>
          <p:cNvSpPr>
            <a:spLocks noGrp="1"/>
          </p:cNvSpPr>
          <p:nvPr>
            <p:ph type="title"/>
          </p:nvPr>
        </p:nvSpPr>
        <p:spPr>
          <a:xfrm>
            <a:off x="685346" y="-246735"/>
            <a:ext cx="7765322" cy="970450"/>
          </a:xfrm>
        </p:spPr>
        <p:txBody>
          <a:bodyPr>
            <a:normAutofit/>
          </a:bodyPr>
          <a:lstStyle/>
          <a:p>
            <a:pPr>
              <a:lnSpc>
                <a:spcPct val="100000"/>
              </a:lnSpc>
            </a:pPr>
            <a:r>
              <a:rPr lang="en-US" dirty="0"/>
              <a:t>Implementation – SC Schematic</a:t>
            </a:r>
          </a:p>
        </p:txBody>
      </p:sp>
      <p:pic>
        <p:nvPicPr>
          <p:cNvPr id="15" name="Content Placeholder 14"/>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807152" y="866990"/>
            <a:ext cx="7521710" cy="5816880"/>
          </a:xfrm>
        </p:spPr>
      </p:pic>
    </p:spTree>
    <p:extLst>
      <p:ext uri="{BB962C8B-B14F-4D97-AF65-F5344CB8AC3E}">
        <p14:creationId xmlns:p14="http://schemas.microsoft.com/office/powerpoint/2010/main" val="12078552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Implementation – </a:t>
            </a:r>
            <a:r>
              <a:rPr lang="en-US" dirty="0" err="1"/>
              <a:t>Optoisolator</a:t>
            </a:r>
            <a:r>
              <a:rPr lang="en-US" dirty="0"/>
              <a:t> Schematic</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11892" y="1731963"/>
            <a:ext cx="8295503" cy="4668837"/>
          </a:xfrm>
        </p:spPr>
      </p:pic>
    </p:spTree>
    <p:extLst>
      <p:ext uri="{BB962C8B-B14F-4D97-AF65-F5344CB8AC3E}">
        <p14:creationId xmlns:p14="http://schemas.microsoft.com/office/powerpoint/2010/main" val="333757864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Implementation – </a:t>
            </a:r>
            <a:r>
              <a:rPr lang="en-US" dirty="0" err="1"/>
              <a:t>eFuse</a:t>
            </a:r>
            <a:r>
              <a:rPr lang="en-US" dirty="0"/>
              <a:t> Schematic</a:t>
            </a:r>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72995" y="1672282"/>
            <a:ext cx="8798009" cy="3583459"/>
          </a:xfrm>
        </p:spPr>
      </p:pic>
    </p:spTree>
    <p:extLst>
      <p:ext uri="{BB962C8B-B14F-4D97-AF65-F5344CB8AC3E}">
        <p14:creationId xmlns:p14="http://schemas.microsoft.com/office/powerpoint/2010/main" val="251050198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 name="TextShape 1"/>
          <p:cNvSpPr txBox="1"/>
          <p:nvPr/>
        </p:nvSpPr>
        <p:spPr>
          <a:xfrm>
            <a:off x="0" y="14760"/>
            <a:ext cx="9136440" cy="1236600"/>
          </a:xfrm>
          <a:prstGeom prst="rect">
            <a:avLst/>
          </a:prstGeom>
        </p:spPr>
        <p:txBody>
          <a:bodyPr anchor="ctr"/>
          <a:lstStyle/>
          <a:p>
            <a:pPr algn="ctr">
              <a:lnSpc>
                <a:spcPct val="100000"/>
              </a:lnSpc>
            </a:pPr>
            <a:endParaRPr dirty="0"/>
          </a:p>
        </p:txBody>
      </p:sp>
      <p:sp>
        <p:nvSpPr>
          <p:cNvPr id="2" name="Title 1"/>
          <p:cNvSpPr>
            <a:spLocks noGrp="1"/>
          </p:cNvSpPr>
          <p:nvPr>
            <p:ph type="title"/>
          </p:nvPr>
        </p:nvSpPr>
        <p:spPr>
          <a:xfrm>
            <a:off x="685346" y="116114"/>
            <a:ext cx="7765322" cy="970450"/>
          </a:xfrm>
        </p:spPr>
        <p:txBody>
          <a:bodyPr>
            <a:normAutofit/>
          </a:bodyPr>
          <a:lstStyle/>
          <a:p>
            <a:pPr>
              <a:lnSpc>
                <a:spcPct val="100000"/>
              </a:lnSpc>
            </a:pPr>
            <a:r>
              <a:rPr lang="en-US" dirty="0"/>
              <a:t>Board Layout (SC)</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01488" y="1352714"/>
            <a:ext cx="4933038" cy="4989095"/>
          </a:xfrm>
          <a:prstGeom prst="rect">
            <a:avLst/>
          </a:prstGeom>
        </p:spPr>
      </p:pic>
    </p:spTree>
    <p:extLst>
      <p:ext uri="{BB962C8B-B14F-4D97-AF65-F5344CB8AC3E}">
        <p14:creationId xmlns:p14="http://schemas.microsoft.com/office/powerpoint/2010/main" val="136837329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System Controller Firmware</a:t>
            </a:r>
          </a:p>
        </p:txBody>
      </p:sp>
      <p:sp>
        <p:nvSpPr>
          <p:cNvPr id="3" name="Content Placeholder 2"/>
          <p:cNvSpPr>
            <a:spLocks noGrp="1"/>
          </p:cNvSpPr>
          <p:nvPr>
            <p:ph idx="1"/>
          </p:nvPr>
        </p:nvSpPr>
        <p:spPr/>
        <p:txBody>
          <a:bodyPr>
            <a:normAutofit lnSpcReduction="10000"/>
          </a:bodyPr>
          <a:lstStyle/>
          <a:p>
            <a:r>
              <a:rPr lang="en-US" dirty="0" err="1"/>
              <a:t>ATMega</a:t>
            </a:r>
            <a:r>
              <a:rPr lang="en-US" dirty="0"/>
              <a:t> microcontrollers have a very developed driver ecosystem </a:t>
            </a:r>
          </a:p>
          <a:p>
            <a:r>
              <a:rPr lang="en-US" dirty="0"/>
              <a:t>The system controller listens on UART and I2C for status updates from the payload, LGR, and power system</a:t>
            </a:r>
          </a:p>
          <a:p>
            <a:r>
              <a:rPr lang="en-US" dirty="0"/>
              <a:t>If there is an error with module, possibly due to a radiation latch-up event, the system controller can power cycle each subsystem individually</a:t>
            </a:r>
          </a:p>
          <a:p>
            <a:pPr lvl="1"/>
            <a:r>
              <a:rPr lang="en-US" dirty="0"/>
              <a:t>If the power system needs to be reset, the system controller is powered by the on-board super capacitor. This can power the system controller for 15-30 seconds</a:t>
            </a:r>
          </a:p>
          <a:p>
            <a:r>
              <a:rPr lang="en-US" dirty="0"/>
              <a:t>When the system controller listens to the LGR it will also recognize commands sent from the ground station and execute them</a:t>
            </a:r>
          </a:p>
        </p:txBody>
      </p:sp>
    </p:spTree>
    <p:extLst>
      <p:ext uri="{BB962C8B-B14F-4D97-AF65-F5344CB8AC3E}">
        <p14:creationId xmlns:p14="http://schemas.microsoft.com/office/powerpoint/2010/main" val="288985437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 Testing</a:t>
            </a:r>
          </a:p>
        </p:txBody>
      </p:sp>
      <p:sp>
        <p:nvSpPr>
          <p:cNvPr id="3" name="Content Placeholder 2"/>
          <p:cNvSpPr>
            <a:spLocks noGrp="1"/>
          </p:cNvSpPr>
          <p:nvPr>
            <p:ph idx="1"/>
          </p:nvPr>
        </p:nvSpPr>
        <p:spPr/>
        <p:txBody>
          <a:bodyPr/>
          <a:lstStyle/>
          <a:p>
            <a:r>
              <a:rPr lang="en-US" dirty="0"/>
              <a:t>Add SC testing video</a:t>
            </a:r>
          </a:p>
        </p:txBody>
      </p:sp>
    </p:spTree>
    <p:extLst>
      <p:ext uri="{BB962C8B-B14F-4D97-AF65-F5344CB8AC3E}">
        <p14:creationId xmlns:p14="http://schemas.microsoft.com/office/powerpoint/2010/main" val="839046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TextShape 1"/>
          <p:cNvSpPr txBox="1"/>
          <p:nvPr/>
        </p:nvSpPr>
        <p:spPr>
          <a:xfrm>
            <a:off x="0" y="14760"/>
            <a:ext cx="9136440" cy="1236600"/>
          </a:xfrm>
          <a:prstGeom prst="rect">
            <a:avLst/>
          </a:prstGeom>
        </p:spPr>
        <p:txBody>
          <a:bodyPr anchor="ctr"/>
          <a:lstStyle/>
          <a:p>
            <a:pPr algn="ctr">
              <a:lnSpc>
                <a:spcPct val="100000"/>
              </a:lnSpc>
            </a:pPr>
            <a:endParaRPr dirty="0"/>
          </a:p>
        </p:txBody>
      </p:sp>
      <p:sp>
        <p:nvSpPr>
          <p:cNvPr id="91" name="TextShape 2"/>
          <p:cNvSpPr txBox="1"/>
          <p:nvPr/>
        </p:nvSpPr>
        <p:spPr>
          <a:xfrm>
            <a:off x="457200" y="1828800"/>
            <a:ext cx="8381520" cy="4068720"/>
          </a:xfrm>
          <a:prstGeom prst="rect">
            <a:avLst/>
          </a:prstGeom>
        </p:spPr>
        <p:txBody>
          <a:bodyPr/>
          <a:lstStyle/>
          <a:p>
            <a:pPr>
              <a:lnSpc>
                <a:spcPct val="100000"/>
              </a:lnSpc>
            </a:pPr>
            <a:endParaRPr dirty="0"/>
          </a:p>
        </p:txBody>
      </p:sp>
      <p:sp>
        <p:nvSpPr>
          <p:cNvPr id="2" name="Title 1"/>
          <p:cNvSpPr>
            <a:spLocks noGrp="1"/>
          </p:cNvSpPr>
          <p:nvPr>
            <p:ph type="title"/>
          </p:nvPr>
        </p:nvSpPr>
        <p:spPr/>
        <p:txBody>
          <a:bodyPr>
            <a:normAutofit/>
          </a:bodyPr>
          <a:lstStyle/>
          <a:p>
            <a:r>
              <a:rPr lang="en-US" dirty="0"/>
              <a:t>Objective</a:t>
            </a:r>
          </a:p>
        </p:txBody>
      </p:sp>
      <p:sp>
        <p:nvSpPr>
          <p:cNvPr id="3" name="Content Placeholder 2"/>
          <p:cNvSpPr>
            <a:spLocks noGrp="1"/>
          </p:cNvSpPr>
          <p:nvPr>
            <p:ph idx="1"/>
          </p:nvPr>
        </p:nvSpPr>
        <p:spPr/>
        <p:txBody>
          <a:bodyPr/>
          <a:lstStyle/>
          <a:p>
            <a:pPr>
              <a:lnSpc>
                <a:spcPct val="100000"/>
              </a:lnSpc>
              <a:buFont typeface="Arial"/>
              <a:buChar char="•"/>
            </a:pPr>
            <a:r>
              <a:rPr lang="en-US" dirty="0">
                <a:effectLst/>
              </a:rPr>
              <a:t>Rapidly prototype C3 Module that can</a:t>
            </a:r>
          </a:p>
          <a:p>
            <a:pPr lvl="1">
              <a:buFont typeface="Arial"/>
              <a:buChar char="•"/>
            </a:pPr>
            <a:r>
              <a:rPr lang="en-US" dirty="0">
                <a:effectLst/>
              </a:rPr>
              <a:t>Handle long distance RF communications to and from a Low Earth Orbit</a:t>
            </a:r>
          </a:p>
          <a:p>
            <a:pPr lvl="1">
              <a:buFont typeface="Arial"/>
              <a:buChar char="•"/>
            </a:pPr>
            <a:r>
              <a:rPr lang="en-US" dirty="0">
                <a:effectLst/>
              </a:rPr>
              <a:t>Controlling and communicating with a payload that is housed within the CubeSat</a:t>
            </a:r>
          </a:p>
          <a:p>
            <a:pPr lvl="1">
              <a:buFont typeface="Arial"/>
              <a:buChar char="•"/>
            </a:pPr>
            <a:endParaRPr lang="en-US" dirty="0">
              <a:effectLst/>
            </a:endParaRPr>
          </a:p>
          <a:p>
            <a:pPr lvl="1">
              <a:buFont typeface="Arial"/>
              <a:buChar char="•"/>
            </a:pPr>
            <a:endParaRPr lang="en-US" dirty="0"/>
          </a:p>
          <a:p>
            <a:pPr marL="36900" indent="0">
              <a:buNone/>
            </a:pPr>
            <a:endParaRPr lang="en-US" dirty="0"/>
          </a:p>
        </p:txBody>
      </p:sp>
    </p:spTree>
  </p:cSld>
  <p:clrMapOvr>
    <a:masterClrMapping/>
  </p:clrMapOvr>
  <p:timing>
    <p:tnLst>
      <p:par>
        <p:cTn id="1" dur="indefinite" restart="never" nodeType="tmRoot">
          <p:childTnLst>
            <p:seq>
              <p:cTn id="2" nodeType="mainSeq">
                <p:childTnLst>
                  <p:par>
                    <p:cTn id="3"/>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 name="TextShape 1"/>
          <p:cNvSpPr txBox="1"/>
          <p:nvPr/>
        </p:nvSpPr>
        <p:spPr>
          <a:xfrm>
            <a:off x="0" y="14760"/>
            <a:ext cx="9136440" cy="1236600"/>
          </a:xfrm>
          <a:prstGeom prst="rect">
            <a:avLst/>
          </a:prstGeom>
        </p:spPr>
        <p:txBody>
          <a:bodyPr anchor="ctr"/>
          <a:lstStyle/>
          <a:p>
            <a:pPr algn="ctr">
              <a:lnSpc>
                <a:spcPct val="100000"/>
              </a:lnSpc>
            </a:pPr>
            <a:endParaRPr dirty="0"/>
          </a:p>
        </p:txBody>
      </p:sp>
      <p:sp>
        <p:nvSpPr>
          <p:cNvPr id="115" name="TextShape 2"/>
          <p:cNvSpPr txBox="1"/>
          <p:nvPr/>
        </p:nvSpPr>
        <p:spPr>
          <a:xfrm>
            <a:off x="380880" y="1219320"/>
            <a:ext cx="5714640" cy="4068720"/>
          </a:xfrm>
          <a:prstGeom prst="rect">
            <a:avLst/>
          </a:prstGeom>
        </p:spPr>
        <p:txBody>
          <a:bodyPr/>
          <a:lstStyle/>
          <a:p>
            <a:pPr>
              <a:lnSpc>
                <a:spcPct val="100000"/>
              </a:lnSpc>
              <a:buFont typeface="Georgia"/>
              <a:buAutoNum type="arabicPeriod"/>
            </a:pPr>
            <a:endParaRPr dirty="0"/>
          </a:p>
        </p:txBody>
      </p:sp>
      <p:sp>
        <p:nvSpPr>
          <p:cNvPr id="3" name="Title 2"/>
          <p:cNvSpPr>
            <a:spLocks noGrp="1"/>
          </p:cNvSpPr>
          <p:nvPr>
            <p:ph type="title"/>
          </p:nvPr>
        </p:nvSpPr>
        <p:spPr/>
        <p:txBody>
          <a:bodyPr>
            <a:normAutofit fontScale="90000"/>
          </a:bodyPr>
          <a:lstStyle/>
          <a:p>
            <a:r>
              <a:rPr lang="en-US" dirty="0"/>
              <a:t>Sputnik Functionality/Distance Test</a:t>
            </a:r>
          </a:p>
        </p:txBody>
      </p:sp>
      <p:sp>
        <p:nvSpPr>
          <p:cNvPr id="4" name="Content Placeholder 3"/>
          <p:cNvSpPr>
            <a:spLocks noGrp="1"/>
          </p:cNvSpPr>
          <p:nvPr>
            <p:ph idx="1"/>
          </p:nvPr>
        </p:nvSpPr>
        <p:spPr/>
        <p:txBody>
          <a:bodyPr>
            <a:normAutofit/>
          </a:bodyPr>
          <a:lstStyle/>
          <a:p>
            <a:endParaRPr lang="en-US" sz="3200" dirty="0"/>
          </a:p>
          <a:p>
            <a:endParaRPr lang="en-US" dirty="0"/>
          </a:p>
        </p:txBody>
      </p:sp>
    </p:spTree>
  </p:cSld>
  <p:clrMapOvr>
    <a:masterClrMapping/>
  </p:clrMapOvr>
  <p:timing>
    <p:tnLst>
      <p:par>
        <p:cTn id="1" dur="indefinite" restart="never" nodeType="tmRoot">
          <p:childTnLst>
            <p:seq>
              <p:cTn id="2" nodeType="mainSeq">
                <p:childTnLst>
                  <p:par>
                    <p:cTn id="3"/>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TextShape 1"/>
          <p:cNvSpPr txBox="1"/>
          <p:nvPr/>
        </p:nvSpPr>
        <p:spPr>
          <a:xfrm>
            <a:off x="0" y="14760"/>
            <a:ext cx="9136440" cy="1236600"/>
          </a:xfrm>
          <a:prstGeom prst="rect">
            <a:avLst/>
          </a:prstGeom>
        </p:spPr>
        <p:txBody>
          <a:bodyPr anchor="ctr"/>
          <a:lstStyle/>
          <a:p>
            <a:pPr algn="ctr">
              <a:lnSpc>
                <a:spcPct val="100000"/>
              </a:lnSpc>
            </a:pPr>
            <a:endParaRPr dirty="0"/>
          </a:p>
        </p:txBody>
      </p:sp>
      <p:sp>
        <p:nvSpPr>
          <p:cNvPr id="2" name="Title 1"/>
          <p:cNvSpPr>
            <a:spLocks noGrp="1"/>
          </p:cNvSpPr>
          <p:nvPr>
            <p:ph type="title"/>
          </p:nvPr>
        </p:nvSpPr>
        <p:spPr/>
        <p:txBody>
          <a:bodyPr/>
          <a:lstStyle/>
          <a:p>
            <a:r>
              <a:rPr lang="en-US" dirty="0"/>
              <a:t>Distance</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38949" y="1580050"/>
            <a:ext cx="7458116" cy="4767310"/>
          </a:xfrm>
        </p:spPr>
      </p:pic>
      <p:sp>
        <p:nvSpPr>
          <p:cNvPr id="5" name="TextBox 4"/>
          <p:cNvSpPr txBox="1"/>
          <p:nvPr/>
        </p:nvSpPr>
        <p:spPr>
          <a:xfrm>
            <a:off x="1871003" y="5655213"/>
            <a:ext cx="862737" cy="369332"/>
          </a:xfrm>
          <a:prstGeom prst="rect">
            <a:avLst/>
          </a:prstGeom>
          <a:solidFill>
            <a:schemeClr val="tx1"/>
          </a:solidFill>
          <a:ln>
            <a:solidFill>
              <a:schemeClr val="bg1"/>
            </a:solidFill>
          </a:ln>
        </p:spPr>
        <p:txBody>
          <a:bodyPr wrap="none" rtlCol="0">
            <a:spAutoFit/>
          </a:bodyPr>
          <a:lstStyle/>
          <a:p>
            <a:r>
              <a:rPr lang="en-US" dirty="0">
                <a:solidFill>
                  <a:schemeClr val="bg1"/>
                </a:solidFill>
              </a:rPr>
              <a:t>OHSU</a:t>
            </a:r>
          </a:p>
        </p:txBody>
      </p:sp>
      <p:sp>
        <p:nvSpPr>
          <p:cNvPr id="7" name="TextBox 6"/>
          <p:cNvSpPr txBox="1"/>
          <p:nvPr/>
        </p:nvSpPr>
        <p:spPr>
          <a:xfrm>
            <a:off x="7340990" y="2467155"/>
            <a:ext cx="807978" cy="646331"/>
          </a:xfrm>
          <a:prstGeom prst="rect">
            <a:avLst/>
          </a:prstGeom>
          <a:solidFill>
            <a:schemeClr val="tx1"/>
          </a:solidFill>
          <a:ln>
            <a:solidFill>
              <a:schemeClr val="bg1"/>
            </a:solidFill>
          </a:ln>
        </p:spPr>
        <p:txBody>
          <a:bodyPr wrap="none" rtlCol="0">
            <a:spAutoFit/>
          </a:bodyPr>
          <a:lstStyle/>
          <a:p>
            <a:pPr algn="ctr"/>
            <a:r>
              <a:rPr lang="en-US" dirty="0">
                <a:solidFill>
                  <a:schemeClr val="bg1"/>
                </a:solidFill>
              </a:rPr>
              <a:t>Rocky</a:t>
            </a:r>
          </a:p>
          <a:p>
            <a:pPr algn="ctr"/>
            <a:r>
              <a:rPr lang="en-US" dirty="0">
                <a:solidFill>
                  <a:schemeClr val="bg1"/>
                </a:solidFill>
              </a:rPr>
              <a:t>Butte</a:t>
            </a:r>
          </a:p>
        </p:txBody>
      </p:sp>
      <p:sp>
        <p:nvSpPr>
          <p:cNvPr id="8" name="TextBox 7"/>
          <p:cNvSpPr txBox="1"/>
          <p:nvPr/>
        </p:nvSpPr>
        <p:spPr>
          <a:xfrm>
            <a:off x="3733772" y="2143989"/>
            <a:ext cx="1668469" cy="646331"/>
          </a:xfrm>
          <a:prstGeom prst="rect">
            <a:avLst/>
          </a:prstGeom>
          <a:solidFill>
            <a:schemeClr val="tx1"/>
          </a:solidFill>
          <a:ln>
            <a:solidFill>
              <a:schemeClr val="bg1"/>
            </a:solidFill>
          </a:ln>
        </p:spPr>
        <p:txBody>
          <a:bodyPr wrap="none" rtlCol="0">
            <a:spAutoFit/>
          </a:bodyPr>
          <a:lstStyle/>
          <a:p>
            <a:pPr algn="ctr"/>
            <a:r>
              <a:rPr lang="en-US" dirty="0">
                <a:solidFill>
                  <a:schemeClr val="bg1"/>
                </a:solidFill>
              </a:rPr>
              <a:t>Total Distance:</a:t>
            </a:r>
          </a:p>
          <a:p>
            <a:pPr algn="ctr"/>
            <a:r>
              <a:rPr lang="en-US" dirty="0">
                <a:solidFill>
                  <a:schemeClr val="bg1"/>
                </a:solidFill>
              </a:rPr>
              <a:t>10.57 km</a:t>
            </a:r>
          </a:p>
        </p:txBody>
      </p:sp>
    </p:spTree>
  </p:cSld>
  <p:clrMapOvr>
    <a:masterClrMapping/>
  </p:clrMapOvr>
  <p:timing>
    <p:tnLst>
      <p:par>
        <p:cTn id="1" dur="indefinite" restart="never" nodeType="tmRoot">
          <p:childTnLst>
            <p:seq>
              <p:cTn id="2" nodeType="mainSeq">
                <p:childTnLst>
                  <p:par>
                    <p:cTn id="3"/>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TextShape 1"/>
          <p:cNvSpPr txBox="1"/>
          <p:nvPr/>
        </p:nvSpPr>
        <p:spPr>
          <a:xfrm>
            <a:off x="0" y="14760"/>
            <a:ext cx="9136440" cy="1236600"/>
          </a:xfrm>
          <a:prstGeom prst="rect">
            <a:avLst/>
          </a:prstGeom>
        </p:spPr>
        <p:txBody>
          <a:bodyPr anchor="ctr"/>
          <a:lstStyle/>
          <a:p>
            <a:pPr algn="ctr">
              <a:lnSpc>
                <a:spcPct val="100000"/>
              </a:lnSpc>
            </a:pPr>
            <a:endParaRPr dirty="0"/>
          </a:p>
        </p:txBody>
      </p:sp>
      <p:sp>
        <p:nvSpPr>
          <p:cNvPr id="2" name="Title 1"/>
          <p:cNvSpPr>
            <a:spLocks noGrp="1"/>
          </p:cNvSpPr>
          <p:nvPr>
            <p:ph type="title"/>
          </p:nvPr>
        </p:nvSpPr>
        <p:spPr/>
        <p:txBody>
          <a:bodyPr/>
          <a:lstStyle/>
          <a:p>
            <a:r>
              <a:rPr lang="en-US" dirty="0"/>
              <a:t>Test Setup</a:t>
            </a:r>
          </a:p>
        </p:txBody>
      </p:sp>
      <p:sp>
        <p:nvSpPr>
          <p:cNvPr id="3" name="Content Placeholder 2"/>
          <p:cNvSpPr>
            <a:spLocks noGrp="1"/>
          </p:cNvSpPr>
          <p:nvPr>
            <p:ph idx="1"/>
          </p:nvPr>
        </p:nvSpPr>
        <p:spPr/>
        <p:txBody>
          <a:bodyPr/>
          <a:lstStyle/>
          <a:p>
            <a:r>
              <a:rPr lang="en-US" dirty="0"/>
              <a:t>Pictures of testing and video</a:t>
            </a:r>
          </a:p>
        </p:txBody>
      </p:sp>
    </p:spTree>
    <p:extLst>
      <p:ext uri="{BB962C8B-B14F-4D97-AF65-F5344CB8AC3E}">
        <p14:creationId xmlns:p14="http://schemas.microsoft.com/office/powerpoint/2010/main" val="1804066071"/>
      </p:ext>
    </p:extLst>
  </p:cSld>
  <p:clrMapOvr>
    <a:masterClrMapping/>
  </p:clrMapOvr>
  <p:timing>
    <p:tnLst>
      <p:par>
        <p:cTn id="1" dur="indefinite" restart="never" nodeType="tmRoot">
          <p:childTnLst>
            <p:seq>
              <p:cTn id="2" nodeType="mainSeq">
                <p:childTnLst>
                  <p:par>
                    <p:cTn id="3"/>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Sputnik Test Results</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221807721"/>
              </p:ext>
            </p:extLst>
          </p:nvPr>
        </p:nvGraphicFramePr>
        <p:xfrm>
          <a:off x="3104990" y="2135744"/>
          <a:ext cx="2924049" cy="2595880"/>
        </p:xfrm>
        <a:graphic>
          <a:graphicData uri="http://schemas.openxmlformats.org/drawingml/2006/table">
            <a:tbl>
              <a:tblPr firstRow="1" bandRow="1">
                <a:tableStyleId>{5C22544A-7EE6-4342-B048-85BDC9FD1C3A}</a:tableStyleId>
              </a:tblPr>
              <a:tblGrid>
                <a:gridCol w="2030032">
                  <a:extLst>
                    <a:ext uri="{9D8B030D-6E8A-4147-A177-3AD203B41FA5}">
                      <a16:colId xmlns:a16="http://schemas.microsoft.com/office/drawing/2014/main" val="20000"/>
                    </a:ext>
                  </a:extLst>
                </a:gridCol>
                <a:gridCol w="894017">
                  <a:extLst>
                    <a:ext uri="{9D8B030D-6E8A-4147-A177-3AD203B41FA5}">
                      <a16:colId xmlns:a16="http://schemas.microsoft.com/office/drawing/2014/main" val="20001"/>
                    </a:ext>
                  </a:extLst>
                </a:gridCol>
              </a:tblGrid>
              <a:tr h="370840">
                <a:tc>
                  <a:txBody>
                    <a:bodyPr/>
                    <a:lstStyle/>
                    <a:p>
                      <a:r>
                        <a:rPr lang="en-US" dirty="0">
                          <a:solidFill>
                            <a:schemeClr val="bg1"/>
                          </a:solidFill>
                        </a:rPr>
                        <a:t>Test</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dirty="0">
                          <a:solidFill>
                            <a:schemeClr val="bg1"/>
                          </a:solidFill>
                        </a:rPr>
                        <a:t>Result</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0"/>
                  </a:ext>
                </a:extLst>
              </a:tr>
              <a:tr h="370840">
                <a:tc>
                  <a:txBody>
                    <a:bodyPr/>
                    <a:lstStyle/>
                    <a:p>
                      <a:r>
                        <a:rPr lang="en-US" dirty="0"/>
                        <a:t>Component Test</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ysDash"/>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ysDash"/>
                      <a:round/>
                      <a:headEnd type="none" w="med" len="med"/>
                      <a:tailEnd type="none" w="med" len="med"/>
                    </a:lnB>
                  </a:tcPr>
                </a:tc>
                <a:tc>
                  <a:txBody>
                    <a:bodyPr/>
                    <a:lstStyle/>
                    <a:p>
                      <a:r>
                        <a:rPr lang="en-US" dirty="0"/>
                        <a:t>Passed</a:t>
                      </a:r>
                    </a:p>
                  </a:txBody>
                  <a:tcPr>
                    <a:lnL w="12700" cap="flat" cmpd="sng" algn="ctr">
                      <a:solidFill>
                        <a:schemeClr val="bg1"/>
                      </a:solidFill>
                      <a:prstDash val="sysDash"/>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ysDash"/>
                      <a:round/>
                      <a:headEnd type="none" w="med" len="med"/>
                      <a:tailEnd type="none" w="med" len="med"/>
                    </a:lnB>
                  </a:tcPr>
                </a:tc>
                <a:extLst>
                  <a:ext uri="{0D108BD9-81ED-4DB2-BD59-A6C34878D82A}">
                    <a16:rowId xmlns:a16="http://schemas.microsoft.com/office/drawing/2014/main" val="10001"/>
                  </a:ext>
                </a:extLst>
              </a:tr>
              <a:tr h="370840">
                <a:tc>
                  <a:txBody>
                    <a:bodyPr/>
                    <a:lstStyle/>
                    <a:p>
                      <a:r>
                        <a:rPr lang="en-US" dirty="0"/>
                        <a:t>Supply</a:t>
                      </a:r>
                      <a:r>
                        <a:rPr lang="en-US" baseline="0" dirty="0"/>
                        <a:t> Range Test</a:t>
                      </a:r>
                      <a:endParaRPr lang="en-US"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ysDash"/>
                      <a:round/>
                      <a:headEnd type="none" w="med" len="med"/>
                      <a:tailEnd type="none" w="med" len="med"/>
                    </a:lnR>
                    <a:lnT w="12700" cap="flat" cmpd="sng" algn="ctr">
                      <a:solidFill>
                        <a:schemeClr val="bg1"/>
                      </a:solidFill>
                      <a:prstDash val="sysDash"/>
                      <a:round/>
                      <a:headEnd type="none" w="med" len="med"/>
                      <a:tailEnd type="none" w="med" len="med"/>
                    </a:lnT>
                    <a:lnB w="12700" cap="flat" cmpd="sng" algn="ctr">
                      <a:solidFill>
                        <a:schemeClr val="bg1"/>
                      </a:solidFill>
                      <a:prstDash val="sysDash"/>
                      <a:round/>
                      <a:headEnd type="none" w="med" len="med"/>
                      <a:tailEnd type="none" w="med" len="med"/>
                    </a:lnB>
                  </a:tcPr>
                </a:tc>
                <a:tc>
                  <a:txBody>
                    <a:bodyPr/>
                    <a:lstStyle/>
                    <a:p>
                      <a:r>
                        <a:rPr lang="en-US" dirty="0"/>
                        <a:t>Passed</a:t>
                      </a:r>
                    </a:p>
                  </a:txBody>
                  <a:tcPr>
                    <a:lnL w="12700" cap="flat" cmpd="sng" algn="ctr">
                      <a:solidFill>
                        <a:schemeClr val="bg1"/>
                      </a:solidFill>
                      <a:prstDash val="sysDash"/>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ysDash"/>
                      <a:round/>
                      <a:headEnd type="none" w="med" len="med"/>
                      <a:tailEnd type="none" w="med" len="med"/>
                    </a:lnT>
                    <a:lnB w="12700" cap="flat" cmpd="sng" algn="ctr">
                      <a:solidFill>
                        <a:schemeClr val="bg1"/>
                      </a:solidFill>
                      <a:prstDash val="sysDash"/>
                      <a:round/>
                      <a:headEnd type="none" w="med" len="med"/>
                      <a:tailEnd type="none" w="med" len="med"/>
                    </a:lnB>
                  </a:tcPr>
                </a:tc>
                <a:extLst>
                  <a:ext uri="{0D108BD9-81ED-4DB2-BD59-A6C34878D82A}">
                    <a16:rowId xmlns:a16="http://schemas.microsoft.com/office/drawing/2014/main" val="10002"/>
                  </a:ext>
                </a:extLst>
              </a:tr>
              <a:tr h="370840">
                <a:tc>
                  <a:txBody>
                    <a:bodyPr/>
                    <a:lstStyle/>
                    <a:p>
                      <a:r>
                        <a:rPr lang="en-US" dirty="0"/>
                        <a:t>Radio Test</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ysDash"/>
                      <a:round/>
                      <a:headEnd type="none" w="med" len="med"/>
                      <a:tailEnd type="none" w="med" len="med"/>
                    </a:lnR>
                    <a:lnT w="12700" cap="flat" cmpd="sng" algn="ctr">
                      <a:solidFill>
                        <a:schemeClr val="bg1"/>
                      </a:solidFill>
                      <a:prstDash val="sysDash"/>
                      <a:round/>
                      <a:headEnd type="none" w="med" len="med"/>
                      <a:tailEnd type="none" w="med" len="med"/>
                    </a:lnT>
                    <a:lnB w="12700" cap="flat" cmpd="sng" algn="ctr">
                      <a:solidFill>
                        <a:schemeClr val="bg1"/>
                      </a:solidFill>
                      <a:prstDash val="sysDash"/>
                      <a:round/>
                      <a:headEnd type="none" w="med" len="med"/>
                      <a:tailEnd type="none" w="med" len="med"/>
                    </a:lnB>
                  </a:tcPr>
                </a:tc>
                <a:tc>
                  <a:txBody>
                    <a:bodyPr/>
                    <a:lstStyle/>
                    <a:p>
                      <a:r>
                        <a:rPr lang="en-US" dirty="0"/>
                        <a:t>Passed</a:t>
                      </a:r>
                    </a:p>
                  </a:txBody>
                  <a:tcPr>
                    <a:lnL w="12700" cap="flat" cmpd="sng" algn="ctr">
                      <a:solidFill>
                        <a:schemeClr val="bg1"/>
                      </a:solidFill>
                      <a:prstDash val="sysDash"/>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ysDash"/>
                      <a:round/>
                      <a:headEnd type="none" w="med" len="med"/>
                      <a:tailEnd type="none" w="med" len="med"/>
                    </a:lnT>
                    <a:lnB w="12700" cap="flat" cmpd="sng" algn="ctr">
                      <a:solidFill>
                        <a:schemeClr val="bg1"/>
                      </a:solidFill>
                      <a:prstDash val="sysDash"/>
                      <a:round/>
                      <a:headEnd type="none" w="med" len="med"/>
                      <a:tailEnd type="none" w="med" len="med"/>
                    </a:lnB>
                  </a:tcPr>
                </a:tc>
                <a:extLst>
                  <a:ext uri="{0D108BD9-81ED-4DB2-BD59-A6C34878D82A}">
                    <a16:rowId xmlns:a16="http://schemas.microsoft.com/office/drawing/2014/main" val="10003"/>
                  </a:ext>
                </a:extLst>
              </a:tr>
              <a:tr h="370840">
                <a:tc>
                  <a:txBody>
                    <a:bodyPr/>
                    <a:lstStyle/>
                    <a:p>
                      <a:r>
                        <a:rPr lang="en-US" dirty="0"/>
                        <a:t>Command Test</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ysDash"/>
                      <a:round/>
                      <a:headEnd type="none" w="med" len="med"/>
                      <a:tailEnd type="none" w="med" len="med"/>
                    </a:lnR>
                    <a:lnT w="12700" cap="flat" cmpd="sng" algn="ctr">
                      <a:solidFill>
                        <a:schemeClr val="bg1"/>
                      </a:solidFill>
                      <a:prstDash val="sysDash"/>
                      <a:round/>
                      <a:headEnd type="none" w="med" len="med"/>
                      <a:tailEnd type="none" w="med" len="med"/>
                    </a:lnT>
                    <a:lnB w="12700" cap="flat" cmpd="sng" algn="ctr">
                      <a:solidFill>
                        <a:schemeClr val="bg1"/>
                      </a:solidFill>
                      <a:prstDash val="sysDash"/>
                      <a:round/>
                      <a:headEnd type="none" w="med" len="med"/>
                      <a:tailEnd type="none" w="med" len="med"/>
                    </a:lnB>
                  </a:tcPr>
                </a:tc>
                <a:tc>
                  <a:txBody>
                    <a:bodyPr/>
                    <a:lstStyle/>
                    <a:p>
                      <a:r>
                        <a:rPr lang="en-US" dirty="0"/>
                        <a:t>Passed</a:t>
                      </a:r>
                    </a:p>
                  </a:txBody>
                  <a:tcPr>
                    <a:lnL w="12700" cap="flat" cmpd="sng" algn="ctr">
                      <a:solidFill>
                        <a:schemeClr val="bg1"/>
                      </a:solidFill>
                      <a:prstDash val="sysDash"/>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ysDash"/>
                      <a:round/>
                      <a:headEnd type="none" w="med" len="med"/>
                      <a:tailEnd type="none" w="med" len="med"/>
                    </a:lnT>
                    <a:lnB w="12700" cap="flat" cmpd="sng" algn="ctr">
                      <a:solidFill>
                        <a:schemeClr val="bg1"/>
                      </a:solidFill>
                      <a:prstDash val="sysDash"/>
                      <a:round/>
                      <a:headEnd type="none" w="med" len="med"/>
                      <a:tailEnd type="none" w="med" len="med"/>
                    </a:lnB>
                  </a:tcPr>
                </a:tc>
                <a:extLst>
                  <a:ext uri="{0D108BD9-81ED-4DB2-BD59-A6C34878D82A}">
                    <a16:rowId xmlns:a16="http://schemas.microsoft.com/office/drawing/2014/main" val="10004"/>
                  </a:ext>
                </a:extLst>
              </a:tr>
              <a:tr h="370840">
                <a:tc>
                  <a:txBody>
                    <a:bodyPr/>
                    <a:lstStyle/>
                    <a:p>
                      <a:r>
                        <a:rPr lang="en-US" dirty="0"/>
                        <a:t>Control Test</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ysDash"/>
                      <a:round/>
                      <a:headEnd type="none" w="med" len="med"/>
                      <a:tailEnd type="none" w="med" len="med"/>
                    </a:lnR>
                    <a:lnT w="12700" cap="flat" cmpd="sng" algn="ctr">
                      <a:solidFill>
                        <a:schemeClr val="bg1"/>
                      </a:solidFill>
                      <a:prstDash val="sysDash"/>
                      <a:round/>
                      <a:headEnd type="none" w="med" len="med"/>
                      <a:tailEnd type="none" w="med" len="med"/>
                    </a:lnT>
                    <a:lnB w="12700" cap="flat" cmpd="sng" algn="ctr">
                      <a:solidFill>
                        <a:schemeClr val="bg1"/>
                      </a:solidFill>
                      <a:prstDash val="sysDash"/>
                      <a:round/>
                      <a:headEnd type="none" w="med" len="med"/>
                      <a:tailEnd type="none" w="med" len="med"/>
                    </a:lnB>
                  </a:tcPr>
                </a:tc>
                <a:tc>
                  <a:txBody>
                    <a:bodyPr/>
                    <a:lstStyle/>
                    <a:p>
                      <a:r>
                        <a:rPr lang="en-US" dirty="0"/>
                        <a:t>Passed</a:t>
                      </a:r>
                    </a:p>
                  </a:txBody>
                  <a:tcPr>
                    <a:lnL w="12700" cap="flat" cmpd="sng" algn="ctr">
                      <a:solidFill>
                        <a:schemeClr val="bg1"/>
                      </a:solidFill>
                      <a:prstDash val="sysDash"/>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ysDash"/>
                      <a:round/>
                      <a:headEnd type="none" w="med" len="med"/>
                      <a:tailEnd type="none" w="med" len="med"/>
                    </a:lnT>
                    <a:lnB w="12700" cap="flat" cmpd="sng" algn="ctr">
                      <a:solidFill>
                        <a:schemeClr val="bg1"/>
                      </a:solidFill>
                      <a:prstDash val="sysDash"/>
                      <a:round/>
                      <a:headEnd type="none" w="med" len="med"/>
                      <a:tailEnd type="none" w="med" len="med"/>
                    </a:lnB>
                  </a:tcPr>
                </a:tc>
                <a:extLst>
                  <a:ext uri="{0D108BD9-81ED-4DB2-BD59-A6C34878D82A}">
                    <a16:rowId xmlns:a16="http://schemas.microsoft.com/office/drawing/2014/main" val="10005"/>
                  </a:ext>
                </a:extLst>
              </a:tr>
              <a:tr h="370840">
                <a:tc>
                  <a:txBody>
                    <a:bodyPr/>
                    <a:lstStyle/>
                    <a:p>
                      <a:r>
                        <a:rPr lang="en-US" dirty="0"/>
                        <a:t>Final Test</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ysDash"/>
                      <a:round/>
                      <a:headEnd type="none" w="med" len="med"/>
                      <a:tailEnd type="none" w="med" len="med"/>
                    </a:lnR>
                    <a:lnT w="12700" cap="flat" cmpd="sng" algn="ctr">
                      <a:solidFill>
                        <a:schemeClr val="bg1"/>
                      </a:solidFill>
                      <a:prstDash val="sysDash"/>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dirty="0"/>
                        <a:t>Passed</a:t>
                      </a:r>
                    </a:p>
                  </a:txBody>
                  <a:tcPr>
                    <a:lnL w="12700" cap="flat" cmpd="sng" algn="ctr">
                      <a:solidFill>
                        <a:schemeClr val="bg1"/>
                      </a:solidFill>
                      <a:prstDash val="sysDash"/>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ysDash"/>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67064883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Requirements with Results</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089515268"/>
              </p:ext>
            </p:extLst>
          </p:nvPr>
        </p:nvGraphicFramePr>
        <p:xfrm>
          <a:off x="1037039" y="1762930"/>
          <a:ext cx="6953410" cy="3790799"/>
        </p:xfrm>
        <a:graphic>
          <a:graphicData uri="http://schemas.openxmlformats.org/drawingml/2006/table">
            <a:tbl>
              <a:tblPr firstRow="1" bandRow="1">
                <a:tableStyleId>{5C22544A-7EE6-4342-B048-85BDC9FD1C3A}</a:tableStyleId>
              </a:tblPr>
              <a:tblGrid>
                <a:gridCol w="3070727">
                  <a:extLst>
                    <a:ext uri="{9D8B030D-6E8A-4147-A177-3AD203B41FA5}">
                      <a16:colId xmlns:a16="http://schemas.microsoft.com/office/drawing/2014/main" val="20000"/>
                    </a:ext>
                  </a:extLst>
                </a:gridCol>
                <a:gridCol w="1252024">
                  <a:extLst>
                    <a:ext uri="{9D8B030D-6E8A-4147-A177-3AD203B41FA5}">
                      <a16:colId xmlns:a16="http://schemas.microsoft.com/office/drawing/2014/main" val="20001"/>
                    </a:ext>
                  </a:extLst>
                </a:gridCol>
                <a:gridCol w="2630659">
                  <a:extLst>
                    <a:ext uri="{9D8B030D-6E8A-4147-A177-3AD203B41FA5}">
                      <a16:colId xmlns:a16="http://schemas.microsoft.com/office/drawing/2014/main" val="20002"/>
                    </a:ext>
                  </a:extLst>
                </a:gridCol>
              </a:tblGrid>
              <a:tr h="316079">
                <a:tc>
                  <a:txBody>
                    <a:bodyPr/>
                    <a:lstStyle/>
                    <a:p>
                      <a:pPr marL="0" algn="l" defTabSz="457200" rtl="0" eaLnBrk="1" latinLnBrk="0" hangingPunct="1"/>
                      <a:r>
                        <a:rPr lang="en-US" sz="1400" b="1" kern="1200" dirty="0">
                          <a:solidFill>
                            <a:schemeClr val="bg1"/>
                          </a:solidFill>
                          <a:latin typeface="+mn-lt"/>
                          <a:ea typeface="+mn-ea"/>
                          <a:cs typeface="+mn-cs"/>
                        </a:rPr>
                        <a:t>Initial Requirements</a:t>
                      </a:r>
                    </a:p>
                  </a:txBody>
                  <a:tcP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algn="l" defTabSz="457200" rtl="0" eaLnBrk="1" latinLnBrk="0" hangingPunct="1"/>
                      <a:r>
                        <a:rPr lang="en-US" sz="1400" b="1" kern="1200" dirty="0">
                          <a:solidFill>
                            <a:schemeClr val="bg1"/>
                          </a:solidFill>
                          <a:latin typeface="+mn-lt"/>
                          <a:ea typeface="+mn-ea"/>
                          <a:cs typeface="+mn-cs"/>
                        </a:rPr>
                        <a:t>Final Status</a:t>
                      </a:r>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algn="l" defTabSz="457200" rtl="0" eaLnBrk="1" latinLnBrk="0" hangingPunct="1"/>
                      <a:r>
                        <a:rPr lang="en-US" sz="1400" b="1" kern="1200" dirty="0">
                          <a:solidFill>
                            <a:schemeClr val="bg1"/>
                          </a:solidFill>
                          <a:latin typeface="+mn-lt"/>
                          <a:ea typeface="+mn-ea"/>
                          <a:cs typeface="+mn-cs"/>
                        </a:rPr>
                        <a:t>Completion</a:t>
                      </a:r>
                    </a:p>
                  </a:txBody>
                  <a:tcP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marL="0" algn="l" defTabSz="457200" rtl="0" eaLnBrk="1" latinLnBrk="0" hangingPunct="1"/>
                      <a:r>
                        <a:rPr lang="en-US" sz="1400" b="1" kern="1200" dirty="0">
                          <a:solidFill>
                            <a:schemeClr val="bg1"/>
                          </a:solidFill>
                          <a:latin typeface="+mn-lt"/>
                          <a:ea typeface="+mn-ea"/>
                          <a:cs typeface="+mn-cs"/>
                        </a:rPr>
                        <a:t>Parts temperature rated (-40 to 80C)</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ysDash"/>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ysDash"/>
                      <a:round/>
                      <a:headEnd type="none" w="med" len="med"/>
                      <a:tailEnd type="none" w="med" len="med"/>
                    </a:lnB>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b="1" kern="1200" dirty="0">
                          <a:solidFill>
                            <a:schemeClr val="bg1"/>
                          </a:solidFill>
                          <a:latin typeface="+mn-lt"/>
                          <a:ea typeface="+mn-ea"/>
                          <a:cs typeface="+mn-cs"/>
                        </a:rPr>
                        <a:t>No change</a:t>
                      </a:r>
                    </a:p>
                  </a:txBody>
                  <a:tcPr>
                    <a:lnL w="12700" cap="flat" cmpd="sng" algn="ctr">
                      <a:solidFill>
                        <a:schemeClr val="bg1"/>
                      </a:solidFill>
                      <a:prstDash val="sysDash"/>
                      <a:round/>
                      <a:headEnd type="none" w="med" len="med"/>
                      <a:tailEnd type="none" w="med" len="med"/>
                    </a:lnL>
                    <a:lnR w="12700" cap="flat" cmpd="sng" algn="ctr">
                      <a:solidFill>
                        <a:schemeClr val="bg1"/>
                      </a:solidFill>
                      <a:prstDash val="sysDash"/>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ysDash"/>
                      <a:round/>
                      <a:headEnd type="none" w="med" len="med"/>
                      <a:tailEnd type="none" w="med" len="med"/>
                    </a:lnB>
                  </a:tcPr>
                </a:tc>
                <a:tc>
                  <a:txBody>
                    <a:bodyPr/>
                    <a:lstStyle/>
                    <a:p>
                      <a:pPr marL="0" algn="l" defTabSz="457200" rtl="0" eaLnBrk="1" latinLnBrk="0" hangingPunct="1"/>
                      <a:r>
                        <a:rPr lang="en-US" sz="1400" b="1" kern="1200" dirty="0">
                          <a:solidFill>
                            <a:schemeClr val="bg1"/>
                          </a:solidFill>
                          <a:latin typeface="+mn-lt"/>
                          <a:ea typeface="+mn-ea"/>
                          <a:cs typeface="+mn-cs"/>
                        </a:rPr>
                        <a:t>Completed</a:t>
                      </a:r>
                    </a:p>
                  </a:txBody>
                  <a:tcPr>
                    <a:lnL w="12700" cap="flat" cmpd="sng" algn="ctr">
                      <a:solidFill>
                        <a:schemeClr val="bg1"/>
                      </a:solidFill>
                      <a:prstDash val="sysDash"/>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ysDash"/>
                      <a:round/>
                      <a:headEnd type="none" w="med" len="med"/>
                      <a:tailEnd type="none" w="med" len="med"/>
                    </a:lnB>
                  </a:tcPr>
                </a:tc>
                <a:extLst>
                  <a:ext uri="{0D108BD9-81ED-4DB2-BD59-A6C34878D82A}">
                    <a16:rowId xmlns:a16="http://schemas.microsoft.com/office/drawing/2014/main" val="10001"/>
                  </a:ext>
                </a:extLst>
              </a:tr>
              <a:tr h="0">
                <a:tc>
                  <a:txBody>
                    <a:bodyPr/>
                    <a:lstStyle/>
                    <a:p>
                      <a:pPr marL="0" algn="l" defTabSz="457200" rtl="0" eaLnBrk="1" latinLnBrk="0" hangingPunct="1"/>
                      <a:r>
                        <a:rPr lang="en-US" sz="1400" b="1" kern="1200" dirty="0">
                          <a:solidFill>
                            <a:schemeClr val="bg1"/>
                          </a:solidFill>
                          <a:latin typeface="+mn-lt"/>
                          <a:ea typeface="+mn-ea"/>
                          <a:cs typeface="+mn-cs"/>
                        </a:rPr>
                        <a:t>Radio in 70cm band</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ysDash"/>
                      <a:round/>
                      <a:headEnd type="none" w="med" len="med"/>
                      <a:tailEnd type="none" w="med" len="med"/>
                    </a:lnR>
                    <a:lnT w="12700" cap="flat" cmpd="sng" algn="ctr">
                      <a:solidFill>
                        <a:schemeClr val="bg1"/>
                      </a:solidFill>
                      <a:prstDash val="sysDash"/>
                      <a:round/>
                      <a:headEnd type="none" w="med" len="med"/>
                      <a:tailEnd type="none" w="med" len="med"/>
                    </a:lnT>
                    <a:lnB w="12700" cap="flat" cmpd="sng" algn="ctr">
                      <a:solidFill>
                        <a:schemeClr val="bg1"/>
                      </a:solidFill>
                      <a:prstDash val="sysDash"/>
                      <a:round/>
                      <a:headEnd type="none" w="med" len="med"/>
                      <a:tailEnd type="none" w="med" len="med"/>
                    </a:lnB>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b="1" kern="1200" dirty="0">
                          <a:solidFill>
                            <a:schemeClr val="bg1"/>
                          </a:solidFill>
                          <a:latin typeface="+mn-lt"/>
                          <a:ea typeface="+mn-ea"/>
                          <a:cs typeface="+mn-cs"/>
                        </a:rPr>
                        <a:t>No change</a:t>
                      </a:r>
                    </a:p>
                  </a:txBody>
                  <a:tcPr>
                    <a:lnL w="12700" cap="flat" cmpd="sng" algn="ctr">
                      <a:solidFill>
                        <a:schemeClr val="bg1"/>
                      </a:solidFill>
                      <a:prstDash val="sysDash"/>
                      <a:round/>
                      <a:headEnd type="none" w="med" len="med"/>
                      <a:tailEnd type="none" w="med" len="med"/>
                    </a:lnL>
                    <a:lnR w="12700" cap="flat" cmpd="sng" algn="ctr">
                      <a:solidFill>
                        <a:schemeClr val="bg1"/>
                      </a:solidFill>
                      <a:prstDash val="sysDash"/>
                      <a:round/>
                      <a:headEnd type="none" w="med" len="med"/>
                      <a:tailEnd type="none" w="med" len="med"/>
                    </a:lnR>
                    <a:lnT w="12700" cap="flat" cmpd="sng" algn="ctr">
                      <a:solidFill>
                        <a:schemeClr val="bg1"/>
                      </a:solidFill>
                      <a:prstDash val="sysDash"/>
                      <a:round/>
                      <a:headEnd type="none" w="med" len="med"/>
                      <a:tailEnd type="none" w="med" len="med"/>
                    </a:lnT>
                    <a:lnB w="12700" cap="flat" cmpd="sng" algn="ctr">
                      <a:solidFill>
                        <a:schemeClr val="bg1"/>
                      </a:solidFill>
                      <a:prstDash val="sysDash"/>
                      <a:round/>
                      <a:headEnd type="none" w="med" len="med"/>
                      <a:tailEnd type="none" w="med" len="med"/>
                    </a:lnB>
                  </a:tcPr>
                </a:tc>
                <a:tc>
                  <a:txBody>
                    <a:bodyPr/>
                    <a:lstStyle/>
                    <a:p>
                      <a:pPr marL="0" algn="l" defTabSz="457200" rtl="0" eaLnBrk="1" latinLnBrk="0" hangingPunct="1"/>
                      <a:r>
                        <a:rPr lang="en-US" sz="1400" b="1" kern="1200" dirty="0">
                          <a:solidFill>
                            <a:schemeClr val="bg1"/>
                          </a:solidFill>
                          <a:latin typeface="+mn-lt"/>
                          <a:ea typeface="+mn-ea"/>
                          <a:cs typeface="+mn-cs"/>
                        </a:rPr>
                        <a:t>Completed</a:t>
                      </a:r>
                    </a:p>
                  </a:txBody>
                  <a:tcPr>
                    <a:lnL w="12700" cap="flat" cmpd="sng" algn="ctr">
                      <a:solidFill>
                        <a:schemeClr val="bg1"/>
                      </a:solidFill>
                      <a:prstDash val="sysDash"/>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ysDash"/>
                      <a:round/>
                      <a:headEnd type="none" w="med" len="med"/>
                      <a:tailEnd type="none" w="med" len="med"/>
                    </a:lnT>
                    <a:lnB w="12700" cap="flat" cmpd="sng" algn="ctr">
                      <a:solidFill>
                        <a:schemeClr val="bg1"/>
                      </a:solidFill>
                      <a:prstDash val="sysDash"/>
                      <a:round/>
                      <a:headEnd type="none" w="med" len="med"/>
                      <a:tailEnd type="none" w="med" len="med"/>
                    </a:lnB>
                  </a:tcPr>
                </a:tc>
                <a:extLst>
                  <a:ext uri="{0D108BD9-81ED-4DB2-BD59-A6C34878D82A}">
                    <a16:rowId xmlns:a16="http://schemas.microsoft.com/office/drawing/2014/main" val="10002"/>
                  </a:ext>
                </a:extLst>
              </a:tr>
              <a:tr h="0">
                <a:tc>
                  <a:txBody>
                    <a:bodyPr/>
                    <a:lstStyle/>
                    <a:p>
                      <a:pPr marL="0" algn="l" defTabSz="457200" rtl="0" eaLnBrk="1" latinLnBrk="0" hangingPunct="1"/>
                      <a:r>
                        <a:rPr lang="en-US" sz="1400" b="1" kern="1200" dirty="0">
                          <a:solidFill>
                            <a:schemeClr val="bg1"/>
                          </a:solidFill>
                          <a:latin typeface="+mn-lt"/>
                          <a:ea typeface="+mn-ea"/>
                          <a:cs typeface="+mn-cs"/>
                        </a:rPr>
                        <a:t>10km link budget</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ysDash"/>
                      <a:round/>
                      <a:headEnd type="none" w="med" len="med"/>
                      <a:tailEnd type="none" w="med" len="med"/>
                    </a:lnR>
                    <a:lnT w="12700" cap="flat" cmpd="sng" algn="ctr">
                      <a:solidFill>
                        <a:schemeClr val="bg1"/>
                      </a:solidFill>
                      <a:prstDash val="sysDash"/>
                      <a:round/>
                      <a:headEnd type="none" w="med" len="med"/>
                      <a:tailEnd type="none" w="med" len="med"/>
                    </a:lnT>
                    <a:lnB w="12700" cap="flat" cmpd="sng" algn="ctr">
                      <a:solidFill>
                        <a:schemeClr val="bg1"/>
                      </a:solidFill>
                      <a:prstDash val="sysDash"/>
                      <a:round/>
                      <a:headEnd type="none" w="med" len="med"/>
                      <a:tailEnd type="none" w="med" len="med"/>
                    </a:lnB>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b="1" kern="1200" dirty="0">
                          <a:solidFill>
                            <a:schemeClr val="bg1"/>
                          </a:solidFill>
                          <a:latin typeface="+mn-lt"/>
                          <a:ea typeface="+mn-ea"/>
                          <a:cs typeface="+mn-cs"/>
                        </a:rPr>
                        <a:t>No change</a:t>
                      </a:r>
                    </a:p>
                  </a:txBody>
                  <a:tcPr>
                    <a:lnL w="12700" cap="flat" cmpd="sng" algn="ctr">
                      <a:solidFill>
                        <a:schemeClr val="bg1"/>
                      </a:solidFill>
                      <a:prstDash val="sysDash"/>
                      <a:round/>
                      <a:headEnd type="none" w="med" len="med"/>
                      <a:tailEnd type="none" w="med" len="med"/>
                    </a:lnL>
                    <a:lnR w="12700" cap="flat" cmpd="sng" algn="ctr">
                      <a:solidFill>
                        <a:schemeClr val="bg1"/>
                      </a:solidFill>
                      <a:prstDash val="sysDash"/>
                      <a:round/>
                      <a:headEnd type="none" w="med" len="med"/>
                      <a:tailEnd type="none" w="med" len="med"/>
                    </a:lnR>
                    <a:lnT w="12700" cap="flat" cmpd="sng" algn="ctr">
                      <a:solidFill>
                        <a:schemeClr val="bg1"/>
                      </a:solidFill>
                      <a:prstDash val="sysDash"/>
                      <a:round/>
                      <a:headEnd type="none" w="med" len="med"/>
                      <a:tailEnd type="none" w="med" len="med"/>
                    </a:lnT>
                    <a:lnB w="12700" cap="flat" cmpd="sng" algn="ctr">
                      <a:solidFill>
                        <a:schemeClr val="bg1"/>
                      </a:solidFill>
                      <a:prstDash val="sysDash"/>
                      <a:round/>
                      <a:headEnd type="none" w="med" len="med"/>
                      <a:tailEnd type="none" w="med" len="med"/>
                    </a:lnB>
                  </a:tcPr>
                </a:tc>
                <a:tc>
                  <a:txBody>
                    <a:bodyPr/>
                    <a:lstStyle/>
                    <a:p>
                      <a:pPr marL="0" algn="l" defTabSz="457200" rtl="0" eaLnBrk="1" latinLnBrk="0" hangingPunct="1"/>
                      <a:r>
                        <a:rPr lang="en-US" sz="1400" b="1" kern="1200" dirty="0">
                          <a:solidFill>
                            <a:schemeClr val="bg1"/>
                          </a:solidFill>
                          <a:latin typeface="+mn-lt"/>
                          <a:ea typeface="+mn-ea"/>
                          <a:cs typeface="+mn-cs"/>
                        </a:rPr>
                        <a:t>Completed</a:t>
                      </a:r>
                    </a:p>
                  </a:txBody>
                  <a:tcPr>
                    <a:lnL w="12700" cap="flat" cmpd="sng" algn="ctr">
                      <a:solidFill>
                        <a:schemeClr val="bg1"/>
                      </a:solidFill>
                      <a:prstDash val="sysDash"/>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ysDash"/>
                      <a:round/>
                      <a:headEnd type="none" w="med" len="med"/>
                      <a:tailEnd type="none" w="med" len="med"/>
                    </a:lnT>
                    <a:lnB w="12700" cap="flat" cmpd="sng" algn="ctr">
                      <a:solidFill>
                        <a:schemeClr val="bg1"/>
                      </a:solidFill>
                      <a:prstDash val="sysDash"/>
                      <a:round/>
                      <a:headEnd type="none" w="med" len="med"/>
                      <a:tailEnd type="none" w="med" len="med"/>
                    </a:lnB>
                  </a:tcPr>
                </a:tc>
                <a:extLst>
                  <a:ext uri="{0D108BD9-81ED-4DB2-BD59-A6C34878D82A}">
                    <a16:rowId xmlns:a16="http://schemas.microsoft.com/office/drawing/2014/main" val="10003"/>
                  </a:ext>
                </a:extLst>
              </a:tr>
              <a:tr h="0">
                <a:tc>
                  <a:txBody>
                    <a:bodyPr/>
                    <a:lstStyle/>
                    <a:p>
                      <a:pPr marL="0" algn="l" defTabSz="457200" rtl="0" eaLnBrk="1" latinLnBrk="0" hangingPunct="1"/>
                      <a:r>
                        <a:rPr lang="en-US" sz="1400" b="1" kern="1200" dirty="0">
                          <a:solidFill>
                            <a:schemeClr val="bg1"/>
                          </a:solidFill>
                          <a:latin typeface="+mn-lt"/>
                          <a:ea typeface="+mn-ea"/>
                          <a:cs typeface="+mn-cs"/>
                        </a:rPr>
                        <a:t>Power without sunlight</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ysDash"/>
                      <a:round/>
                      <a:headEnd type="none" w="med" len="med"/>
                      <a:tailEnd type="none" w="med" len="med"/>
                    </a:lnR>
                    <a:lnT w="12700" cap="flat" cmpd="sng" algn="ctr">
                      <a:solidFill>
                        <a:schemeClr val="bg1"/>
                      </a:solidFill>
                      <a:prstDash val="sysDash"/>
                      <a:round/>
                      <a:headEnd type="none" w="med" len="med"/>
                      <a:tailEnd type="none" w="med" len="med"/>
                    </a:lnT>
                    <a:lnB w="12700" cap="flat" cmpd="sng" algn="ctr">
                      <a:solidFill>
                        <a:schemeClr val="bg1"/>
                      </a:solidFill>
                      <a:prstDash val="sysDash"/>
                      <a:round/>
                      <a:headEnd type="none" w="med" len="med"/>
                      <a:tailEnd type="none" w="med" len="med"/>
                    </a:lnB>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b="1" kern="1200" dirty="0">
                          <a:solidFill>
                            <a:schemeClr val="bg1"/>
                          </a:solidFill>
                          <a:latin typeface="+mn-lt"/>
                          <a:ea typeface="+mn-ea"/>
                          <a:cs typeface="+mn-cs"/>
                        </a:rPr>
                        <a:t>No change</a:t>
                      </a:r>
                    </a:p>
                  </a:txBody>
                  <a:tcPr>
                    <a:lnL w="12700" cap="flat" cmpd="sng" algn="ctr">
                      <a:solidFill>
                        <a:schemeClr val="bg1"/>
                      </a:solidFill>
                      <a:prstDash val="sysDash"/>
                      <a:round/>
                      <a:headEnd type="none" w="med" len="med"/>
                      <a:tailEnd type="none" w="med" len="med"/>
                    </a:lnL>
                    <a:lnR w="12700" cap="flat" cmpd="sng" algn="ctr">
                      <a:solidFill>
                        <a:schemeClr val="bg1"/>
                      </a:solidFill>
                      <a:prstDash val="sysDash"/>
                      <a:round/>
                      <a:headEnd type="none" w="med" len="med"/>
                      <a:tailEnd type="none" w="med" len="med"/>
                    </a:lnR>
                    <a:lnT w="12700" cap="flat" cmpd="sng" algn="ctr">
                      <a:solidFill>
                        <a:schemeClr val="bg1"/>
                      </a:solidFill>
                      <a:prstDash val="sysDash"/>
                      <a:round/>
                      <a:headEnd type="none" w="med" len="med"/>
                      <a:tailEnd type="none" w="med" len="med"/>
                    </a:lnT>
                    <a:lnB w="12700" cap="flat" cmpd="sng" algn="ctr">
                      <a:solidFill>
                        <a:schemeClr val="bg1"/>
                      </a:solidFill>
                      <a:prstDash val="sysDash"/>
                      <a:round/>
                      <a:headEnd type="none" w="med" len="med"/>
                      <a:tailEnd type="none" w="med" len="med"/>
                    </a:lnB>
                  </a:tcPr>
                </a:tc>
                <a:tc>
                  <a:txBody>
                    <a:bodyPr/>
                    <a:lstStyle/>
                    <a:p>
                      <a:pPr marL="0" algn="l" defTabSz="457200" rtl="0" eaLnBrk="1" latinLnBrk="0" hangingPunct="1"/>
                      <a:r>
                        <a:rPr lang="en-US" sz="1400" b="1" kern="1200" dirty="0">
                          <a:solidFill>
                            <a:schemeClr val="bg1"/>
                          </a:solidFill>
                          <a:latin typeface="+mn-lt"/>
                          <a:ea typeface="+mn-ea"/>
                          <a:cs typeface="+mn-cs"/>
                        </a:rPr>
                        <a:t>Completed</a:t>
                      </a:r>
                    </a:p>
                  </a:txBody>
                  <a:tcPr>
                    <a:lnL w="12700" cap="flat" cmpd="sng" algn="ctr">
                      <a:solidFill>
                        <a:schemeClr val="bg1"/>
                      </a:solidFill>
                      <a:prstDash val="sysDash"/>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ysDash"/>
                      <a:round/>
                      <a:headEnd type="none" w="med" len="med"/>
                      <a:tailEnd type="none" w="med" len="med"/>
                    </a:lnT>
                    <a:lnB w="12700" cap="flat" cmpd="sng" algn="ctr">
                      <a:solidFill>
                        <a:schemeClr val="bg1"/>
                      </a:solidFill>
                      <a:prstDash val="sysDash"/>
                      <a:round/>
                      <a:headEnd type="none" w="med" len="med"/>
                      <a:tailEnd type="none" w="med" len="med"/>
                    </a:lnB>
                  </a:tcPr>
                </a:tc>
                <a:extLst>
                  <a:ext uri="{0D108BD9-81ED-4DB2-BD59-A6C34878D82A}">
                    <a16:rowId xmlns:a16="http://schemas.microsoft.com/office/drawing/2014/main" val="10004"/>
                  </a:ext>
                </a:extLst>
              </a:tr>
              <a:tr h="0">
                <a:tc>
                  <a:txBody>
                    <a:bodyPr/>
                    <a:lstStyle/>
                    <a:p>
                      <a:pPr marL="0" algn="l" defTabSz="457200" rtl="0" eaLnBrk="1" latinLnBrk="0" hangingPunct="1"/>
                      <a:r>
                        <a:rPr lang="en-US" sz="1400" b="1" kern="1200" dirty="0">
                          <a:solidFill>
                            <a:schemeClr val="bg1"/>
                          </a:solidFill>
                          <a:latin typeface="+mn-lt"/>
                          <a:ea typeface="+mn-ea"/>
                          <a:cs typeface="+mn-cs"/>
                        </a:rPr>
                        <a:t>Energy source switching</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ysDash"/>
                      <a:round/>
                      <a:headEnd type="none" w="med" len="med"/>
                      <a:tailEnd type="none" w="med" len="med"/>
                    </a:lnR>
                    <a:lnT w="12700" cap="flat" cmpd="sng" algn="ctr">
                      <a:solidFill>
                        <a:schemeClr val="bg1"/>
                      </a:solidFill>
                      <a:prstDash val="sysDash"/>
                      <a:round/>
                      <a:headEnd type="none" w="med" len="med"/>
                      <a:tailEnd type="none" w="med" len="med"/>
                    </a:lnT>
                    <a:lnB w="12700" cap="flat" cmpd="sng" algn="ctr">
                      <a:solidFill>
                        <a:schemeClr val="bg1"/>
                      </a:solidFill>
                      <a:prstDash val="sysDash"/>
                      <a:round/>
                      <a:headEnd type="none" w="med" len="med"/>
                      <a:tailEnd type="none" w="med" len="med"/>
                    </a:lnB>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b="1" kern="1200" dirty="0">
                          <a:solidFill>
                            <a:schemeClr val="bg1"/>
                          </a:solidFill>
                          <a:latin typeface="+mn-lt"/>
                          <a:ea typeface="+mn-ea"/>
                          <a:cs typeface="+mn-cs"/>
                        </a:rPr>
                        <a:t>No change</a:t>
                      </a:r>
                    </a:p>
                  </a:txBody>
                  <a:tcPr>
                    <a:lnL w="12700" cap="flat" cmpd="sng" algn="ctr">
                      <a:solidFill>
                        <a:schemeClr val="bg1"/>
                      </a:solidFill>
                      <a:prstDash val="sysDash"/>
                      <a:round/>
                      <a:headEnd type="none" w="med" len="med"/>
                      <a:tailEnd type="none" w="med" len="med"/>
                    </a:lnL>
                    <a:lnR w="12700" cap="flat" cmpd="sng" algn="ctr">
                      <a:solidFill>
                        <a:schemeClr val="bg1"/>
                      </a:solidFill>
                      <a:prstDash val="sysDash"/>
                      <a:round/>
                      <a:headEnd type="none" w="med" len="med"/>
                      <a:tailEnd type="none" w="med" len="med"/>
                    </a:lnR>
                    <a:lnT w="12700" cap="flat" cmpd="sng" algn="ctr">
                      <a:solidFill>
                        <a:schemeClr val="bg1"/>
                      </a:solidFill>
                      <a:prstDash val="sysDash"/>
                      <a:round/>
                      <a:headEnd type="none" w="med" len="med"/>
                      <a:tailEnd type="none" w="med" len="med"/>
                    </a:lnT>
                    <a:lnB w="12700" cap="flat" cmpd="sng" algn="ctr">
                      <a:solidFill>
                        <a:schemeClr val="bg1"/>
                      </a:solidFill>
                      <a:prstDash val="sysDash"/>
                      <a:round/>
                      <a:headEnd type="none" w="med" len="med"/>
                      <a:tailEnd type="none" w="med" len="med"/>
                    </a:lnB>
                  </a:tcPr>
                </a:tc>
                <a:tc>
                  <a:txBody>
                    <a:bodyPr/>
                    <a:lstStyle/>
                    <a:p>
                      <a:pPr marL="0" algn="l" defTabSz="457200" rtl="0" eaLnBrk="1" latinLnBrk="0" hangingPunct="1"/>
                      <a:r>
                        <a:rPr lang="en-US" sz="1400" b="1" kern="1200" dirty="0">
                          <a:solidFill>
                            <a:schemeClr val="bg1"/>
                          </a:solidFill>
                          <a:latin typeface="+mn-lt"/>
                          <a:ea typeface="+mn-ea"/>
                          <a:cs typeface="+mn-cs"/>
                        </a:rPr>
                        <a:t>Completed</a:t>
                      </a:r>
                    </a:p>
                  </a:txBody>
                  <a:tcPr>
                    <a:lnL w="12700" cap="flat" cmpd="sng" algn="ctr">
                      <a:solidFill>
                        <a:schemeClr val="bg1"/>
                      </a:solidFill>
                      <a:prstDash val="sysDash"/>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ysDash"/>
                      <a:round/>
                      <a:headEnd type="none" w="med" len="med"/>
                      <a:tailEnd type="none" w="med" len="med"/>
                    </a:lnT>
                    <a:lnB w="12700" cap="flat" cmpd="sng" algn="ctr">
                      <a:solidFill>
                        <a:schemeClr val="bg1"/>
                      </a:solidFill>
                      <a:prstDash val="sysDash"/>
                      <a:round/>
                      <a:headEnd type="none" w="med" len="med"/>
                      <a:tailEnd type="none" w="med" len="med"/>
                    </a:lnB>
                  </a:tcPr>
                </a:tc>
                <a:extLst>
                  <a:ext uri="{0D108BD9-81ED-4DB2-BD59-A6C34878D82A}">
                    <a16:rowId xmlns:a16="http://schemas.microsoft.com/office/drawing/2014/main" val="10005"/>
                  </a:ext>
                </a:extLst>
              </a:tr>
              <a:tr h="0">
                <a:tc>
                  <a:txBody>
                    <a:bodyPr/>
                    <a:lstStyle/>
                    <a:p>
                      <a:pPr marL="0" algn="l" defTabSz="457200" rtl="0" eaLnBrk="1" latinLnBrk="0" hangingPunct="1"/>
                      <a:r>
                        <a:rPr lang="en-US" sz="1400" b="1" kern="1200" dirty="0">
                          <a:solidFill>
                            <a:schemeClr val="bg1"/>
                          </a:solidFill>
                          <a:latin typeface="+mn-lt"/>
                          <a:ea typeface="+mn-ea"/>
                          <a:cs typeface="+mn-cs"/>
                        </a:rPr>
                        <a:t>Environmental Tests (vacuum, temperature, acceleration)</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ysDash"/>
                      <a:round/>
                      <a:headEnd type="none" w="med" len="med"/>
                      <a:tailEnd type="none" w="med" len="med"/>
                    </a:lnR>
                    <a:lnT w="12700" cap="flat" cmpd="sng" algn="ctr">
                      <a:solidFill>
                        <a:schemeClr val="bg1"/>
                      </a:solidFill>
                      <a:prstDash val="sysDash"/>
                      <a:round/>
                      <a:headEnd type="none" w="med" len="med"/>
                      <a:tailEnd type="none" w="med" len="med"/>
                    </a:lnT>
                    <a:lnB w="12700" cap="flat" cmpd="sng" algn="ctr">
                      <a:solidFill>
                        <a:schemeClr val="bg1"/>
                      </a:solidFill>
                      <a:prstDash val="sysDash"/>
                      <a:round/>
                      <a:headEnd type="none" w="med" len="med"/>
                      <a:tailEnd type="none" w="med" len="med"/>
                    </a:lnB>
                  </a:tcPr>
                </a:tc>
                <a:tc>
                  <a:txBody>
                    <a:bodyPr/>
                    <a:lstStyle/>
                    <a:p>
                      <a:pPr marL="0" algn="l" defTabSz="457200" rtl="0" eaLnBrk="1" latinLnBrk="0" hangingPunct="1"/>
                      <a:r>
                        <a:rPr lang="en-US" sz="1400" b="1" kern="1200" dirty="0">
                          <a:solidFill>
                            <a:schemeClr val="bg1"/>
                          </a:solidFill>
                          <a:latin typeface="+mn-lt"/>
                          <a:ea typeface="+mn-ea"/>
                          <a:cs typeface="+mn-cs"/>
                        </a:rPr>
                        <a:t>Removed</a:t>
                      </a:r>
                    </a:p>
                  </a:txBody>
                  <a:tcPr>
                    <a:lnL w="12700" cap="flat" cmpd="sng" algn="ctr">
                      <a:solidFill>
                        <a:schemeClr val="bg1"/>
                      </a:solidFill>
                      <a:prstDash val="sysDash"/>
                      <a:round/>
                      <a:headEnd type="none" w="med" len="med"/>
                      <a:tailEnd type="none" w="med" len="med"/>
                    </a:lnL>
                    <a:lnR w="12700" cap="flat" cmpd="sng" algn="ctr">
                      <a:solidFill>
                        <a:schemeClr val="bg1"/>
                      </a:solidFill>
                      <a:prstDash val="sysDash"/>
                      <a:round/>
                      <a:headEnd type="none" w="med" len="med"/>
                      <a:tailEnd type="none" w="med" len="med"/>
                    </a:lnR>
                    <a:lnT w="12700" cap="flat" cmpd="sng" algn="ctr">
                      <a:solidFill>
                        <a:schemeClr val="bg1"/>
                      </a:solidFill>
                      <a:prstDash val="sysDash"/>
                      <a:round/>
                      <a:headEnd type="none" w="med" len="med"/>
                      <a:tailEnd type="none" w="med" len="med"/>
                    </a:lnT>
                    <a:lnB w="12700" cap="flat" cmpd="sng" algn="ctr">
                      <a:solidFill>
                        <a:schemeClr val="bg1"/>
                      </a:solidFill>
                      <a:prstDash val="sysDash"/>
                      <a:round/>
                      <a:headEnd type="none" w="med" len="med"/>
                      <a:tailEnd type="none" w="med" len="med"/>
                    </a:lnB>
                  </a:tcPr>
                </a:tc>
                <a:tc>
                  <a:txBody>
                    <a:bodyPr/>
                    <a:lstStyle/>
                    <a:p>
                      <a:pPr marL="0" algn="l" defTabSz="457200" rtl="0" eaLnBrk="1" latinLnBrk="0" hangingPunct="1"/>
                      <a:r>
                        <a:rPr lang="en-US" sz="1400" b="1" kern="1200" dirty="0">
                          <a:solidFill>
                            <a:schemeClr val="bg1"/>
                          </a:solidFill>
                          <a:latin typeface="+mn-lt"/>
                          <a:ea typeface="+mn-ea"/>
                          <a:cs typeface="+mn-cs"/>
                        </a:rPr>
                        <a:t>N/A – The prototype will not be used in harsh environments</a:t>
                      </a:r>
                    </a:p>
                  </a:txBody>
                  <a:tcPr>
                    <a:lnL w="12700" cap="flat" cmpd="sng" algn="ctr">
                      <a:solidFill>
                        <a:schemeClr val="bg1"/>
                      </a:solidFill>
                      <a:prstDash val="sysDash"/>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ysDash"/>
                      <a:round/>
                      <a:headEnd type="none" w="med" len="med"/>
                      <a:tailEnd type="none" w="med" len="med"/>
                    </a:lnT>
                    <a:lnB w="12700" cap="flat" cmpd="sng" algn="ctr">
                      <a:solidFill>
                        <a:schemeClr val="bg1"/>
                      </a:solidFill>
                      <a:prstDash val="sysDash"/>
                      <a:round/>
                      <a:headEnd type="none" w="med" len="med"/>
                      <a:tailEnd type="none" w="med" len="med"/>
                    </a:lnB>
                  </a:tcPr>
                </a:tc>
                <a:extLst>
                  <a:ext uri="{0D108BD9-81ED-4DB2-BD59-A6C34878D82A}">
                    <a16:rowId xmlns:a16="http://schemas.microsoft.com/office/drawing/2014/main" val="10006"/>
                  </a:ext>
                </a:extLst>
              </a:tr>
              <a:tr h="0">
                <a:tc>
                  <a:txBody>
                    <a:bodyPr/>
                    <a:lstStyle/>
                    <a:p>
                      <a:pPr marL="0" algn="l" defTabSz="457200" rtl="0" eaLnBrk="1" latinLnBrk="0" hangingPunct="1"/>
                      <a:r>
                        <a:rPr lang="en-US" sz="1400" b="1" kern="1200" dirty="0">
                          <a:solidFill>
                            <a:schemeClr val="bg1"/>
                          </a:solidFill>
                          <a:latin typeface="+mn-lt"/>
                          <a:ea typeface="+mn-ea"/>
                          <a:cs typeface="+mn-cs"/>
                        </a:rPr>
                        <a:t>Radiation Tolerant Watchdog</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ysDash"/>
                      <a:round/>
                      <a:headEnd type="none" w="med" len="med"/>
                      <a:tailEnd type="none" w="med" len="med"/>
                    </a:lnR>
                    <a:lnT w="12700" cap="flat" cmpd="sng" algn="ctr">
                      <a:solidFill>
                        <a:schemeClr val="bg1"/>
                      </a:solidFill>
                      <a:prstDash val="sysDash"/>
                      <a:round/>
                      <a:headEnd type="none" w="med" len="med"/>
                      <a:tailEnd type="none" w="med" len="med"/>
                    </a:lnT>
                    <a:lnB w="12700" cap="flat" cmpd="sng" algn="ctr">
                      <a:solidFill>
                        <a:schemeClr val="bg1"/>
                      </a:solidFill>
                      <a:prstDash val="sysDash"/>
                      <a:round/>
                      <a:headEnd type="none" w="med" len="med"/>
                      <a:tailEnd type="none" w="med" len="med"/>
                    </a:lnB>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b="1" kern="1200" dirty="0">
                          <a:solidFill>
                            <a:schemeClr val="bg1"/>
                          </a:solidFill>
                          <a:latin typeface="+mn-lt"/>
                          <a:ea typeface="+mn-ea"/>
                          <a:cs typeface="+mn-cs"/>
                        </a:rPr>
                        <a:t>No change</a:t>
                      </a:r>
                    </a:p>
                  </a:txBody>
                  <a:tcPr>
                    <a:lnL w="12700" cap="flat" cmpd="sng" algn="ctr">
                      <a:solidFill>
                        <a:schemeClr val="bg1"/>
                      </a:solidFill>
                      <a:prstDash val="sysDash"/>
                      <a:round/>
                      <a:headEnd type="none" w="med" len="med"/>
                      <a:tailEnd type="none" w="med" len="med"/>
                    </a:lnL>
                    <a:lnR w="12700" cap="flat" cmpd="sng" algn="ctr">
                      <a:solidFill>
                        <a:schemeClr val="bg1"/>
                      </a:solidFill>
                      <a:prstDash val="sysDash"/>
                      <a:round/>
                      <a:headEnd type="none" w="med" len="med"/>
                      <a:tailEnd type="none" w="med" len="med"/>
                    </a:lnR>
                    <a:lnT w="12700" cap="flat" cmpd="sng" algn="ctr">
                      <a:solidFill>
                        <a:schemeClr val="bg1"/>
                      </a:solidFill>
                      <a:prstDash val="sysDash"/>
                      <a:round/>
                      <a:headEnd type="none" w="med" len="med"/>
                      <a:tailEnd type="none" w="med" len="med"/>
                    </a:lnT>
                    <a:lnB w="12700" cap="flat" cmpd="sng" algn="ctr">
                      <a:solidFill>
                        <a:schemeClr val="bg1"/>
                      </a:solidFill>
                      <a:prstDash val="sysDash"/>
                      <a:round/>
                      <a:headEnd type="none" w="med" len="med"/>
                      <a:tailEnd type="none" w="med" len="med"/>
                    </a:lnB>
                  </a:tcPr>
                </a:tc>
                <a:tc>
                  <a:txBody>
                    <a:bodyPr/>
                    <a:lstStyle/>
                    <a:p>
                      <a:pPr marL="0" algn="l" defTabSz="457200" rtl="0" eaLnBrk="1" latinLnBrk="0" hangingPunct="1"/>
                      <a:r>
                        <a:rPr lang="en-US" sz="1400" b="1" kern="1200" dirty="0">
                          <a:solidFill>
                            <a:schemeClr val="bg1"/>
                          </a:solidFill>
                          <a:latin typeface="+mn-lt"/>
                          <a:ea typeface="+mn-ea"/>
                          <a:cs typeface="+mn-cs"/>
                        </a:rPr>
                        <a:t>Completed</a:t>
                      </a:r>
                    </a:p>
                  </a:txBody>
                  <a:tcPr>
                    <a:lnL w="12700" cap="flat" cmpd="sng" algn="ctr">
                      <a:solidFill>
                        <a:schemeClr val="bg1"/>
                      </a:solidFill>
                      <a:prstDash val="sysDash"/>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ysDash"/>
                      <a:round/>
                      <a:headEnd type="none" w="med" len="med"/>
                      <a:tailEnd type="none" w="med" len="med"/>
                    </a:lnT>
                    <a:lnB w="12700" cap="flat" cmpd="sng" algn="ctr">
                      <a:solidFill>
                        <a:schemeClr val="bg1"/>
                      </a:solidFill>
                      <a:prstDash val="sysDash"/>
                      <a:round/>
                      <a:headEnd type="none" w="med" len="med"/>
                      <a:tailEnd type="none" w="med" len="med"/>
                    </a:lnB>
                  </a:tcPr>
                </a:tc>
                <a:extLst>
                  <a:ext uri="{0D108BD9-81ED-4DB2-BD59-A6C34878D82A}">
                    <a16:rowId xmlns:a16="http://schemas.microsoft.com/office/drawing/2014/main" val="10007"/>
                  </a:ext>
                </a:extLst>
              </a:tr>
              <a:tr h="0">
                <a:tc>
                  <a:txBody>
                    <a:bodyPr/>
                    <a:lstStyle/>
                    <a:p>
                      <a:pPr marL="0" algn="l" defTabSz="457200" rtl="0" eaLnBrk="1" latinLnBrk="0" hangingPunct="1"/>
                      <a:r>
                        <a:rPr lang="en-US" sz="1400" b="1" kern="1200" dirty="0">
                          <a:solidFill>
                            <a:schemeClr val="bg1"/>
                          </a:solidFill>
                          <a:latin typeface="+mn-lt"/>
                          <a:ea typeface="+mn-ea"/>
                          <a:cs typeface="+mn-cs"/>
                        </a:rPr>
                        <a:t>Power switches for other blocks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ysDash"/>
                      <a:round/>
                      <a:headEnd type="none" w="med" len="med"/>
                      <a:tailEnd type="none" w="med" len="med"/>
                    </a:lnR>
                    <a:lnT w="12700" cap="flat" cmpd="sng" algn="ctr">
                      <a:solidFill>
                        <a:schemeClr val="bg1"/>
                      </a:solidFill>
                      <a:prstDash val="sysDash"/>
                      <a:round/>
                      <a:headEnd type="none" w="med" len="med"/>
                      <a:tailEnd type="none" w="med" len="med"/>
                    </a:lnT>
                    <a:lnB w="12700" cap="flat" cmpd="sng" algn="ctr">
                      <a:solidFill>
                        <a:schemeClr val="bg1"/>
                      </a:solidFill>
                      <a:prstDash val="sysDash"/>
                      <a:round/>
                      <a:headEnd type="none" w="med" len="med"/>
                      <a:tailEnd type="none" w="med" len="med"/>
                    </a:lnB>
                  </a:tcPr>
                </a:tc>
                <a:tc>
                  <a:txBody>
                    <a:bodyPr/>
                    <a:lstStyle/>
                    <a:p>
                      <a:pPr marL="0" algn="l" defTabSz="457200" rtl="0" eaLnBrk="1" latinLnBrk="0" hangingPunct="1"/>
                      <a:r>
                        <a:rPr lang="en-US" sz="1400" b="1" kern="1200" dirty="0">
                          <a:solidFill>
                            <a:schemeClr val="bg1"/>
                          </a:solidFill>
                          <a:latin typeface="+mn-lt"/>
                          <a:ea typeface="+mn-ea"/>
                          <a:cs typeface="+mn-cs"/>
                        </a:rPr>
                        <a:t>No change</a:t>
                      </a:r>
                    </a:p>
                  </a:txBody>
                  <a:tcPr>
                    <a:lnL w="12700" cap="flat" cmpd="sng" algn="ctr">
                      <a:solidFill>
                        <a:schemeClr val="bg1"/>
                      </a:solidFill>
                      <a:prstDash val="sysDash"/>
                      <a:round/>
                      <a:headEnd type="none" w="med" len="med"/>
                      <a:tailEnd type="none" w="med" len="med"/>
                    </a:lnL>
                    <a:lnR w="12700" cap="flat" cmpd="sng" algn="ctr">
                      <a:solidFill>
                        <a:schemeClr val="bg1"/>
                      </a:solidFill>
                      <a:prstDash val="sysDash"/>
                      <a:round/>
                      <a:headEnd type="none" w="med" len="med"/>
                      <a:tailEnd type="none" w="med" len="med"/>
                    </a:lnR>
                    <a:lnT w="12700" cap="flat" cmpd="sng" algn="ctr">
                      <a:solidFill>
                        <a:schemeClr val="bg1"/>
                      </a:solidFill>
                      <a:prstDash val="sysDash"/>
                      <a:round/>
                      <a:headEnd type="none" w="med" len="med"/>
                      <a:tailEnd type="none" w="med" len="med"/>
                    </a:lnT>
                    <a:lnB w="12700" cap="flat" cmpd="sng" algn="ctr">
                      <a:solidFill>
                        <a:schemeClr val="bg1"/>
                      </a:solidFill>
                      <a:prstDash val="sysDash"/>
                      <a:round/>
                      <a:headEnd type="none" w="med" len="med"/>
                      <a:tailEnd type="none" w="med" len="med"/>
                    </a:lnB>
                  </a:tcPr>
                </a:tc>
                <a:tc>
                  <a:txBody>
                    <a:bodyPr/>
                    <a:lstStyle/>
                    <a:p>
                      <a:pPr marL="0" algn="l" defTabSz="457200" rtl="0" eaLnBrk="1" latinLnBrk="0" hangingPunct="1"/>
                      <a:r>
                        <a:rPr lang="en-US" sz="1400" b="1" kern="1200" dirty="0">
                          <a:solidFill>
                            <a:schemeClr val="bg1"/>
                          </a:solidFill>
                          <a:latin typeface="+mn-lt"/>
                          <a:ea typeface="+mn-ea"/>
                          <a:cs typeface="+mn-cs"/>
                        </a:rPr>
                        <a:t>Completed</a:t>
                      </a:r>
                    </a:p>
                  </a:txBody>
                  <a:tcPr>
                    <a:lnL w="12700" cap="flat" cmpd="sng" algn="ctr">
                      <a:solidFill>
                        <a:schemeClr val="bg1"/>
                      </a:solidFill>
                      <a:prstDash val="sysDash"/>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ysDash"/>
                      <a:round/>
                      <a:headEnd type="none" w="med" len="med"/>
                      <a:tailEnd type="none" w="med" len="med"/>
                    </a:lnT>
                    <a:lnB w="12700" cap="flat" cmpd="sng" algn="ctr">
                      <a:solidFill>
                        <a:schemeClr val="bg1"/>
                      </a:solidFill>
                      <a:prstDash val="sysDash"/>
                      <a:round/>
                      <a:headEnd type="none" w="med" len="med"/>
                      <a:tailEnd type="none" w="med" len="med"/>
                    </a:lnB>
                  </a:tcPr>
                </a:tc>
                <a:extLst>
                  <a:ext uri="{0D108BD9-81ED-4DB2-BD59-A6C34878D82A}">
                    <a16:rowId xmlns:a16="http://schemas.microsoft.com/office/drawing/2014/main" val="10008"/>
                  </a:ext>
                </a:extLst>
              </a:tr>
              <a:tr h="0">
                <a:tc>
                  <a:txBody>
                    <a:bodyPr/>
                    <a:lstStyle/>
                    <a:p>
                      <a:pPr marL="0" algn="l" defTabSz="457200" rtl="0" eaLnBrk="1" latinLnBrk="0" hangingPunct="1"/>
                      <a:r>
                        <a:rPr lang="en-US" sz="1400" b="1" kern="1200" dirty="0">
                          <a:solidFill>
                            <a:schemeClr val="bg1"/>
                          </a:solidFill>
                          <a:latin typeface="+mn-lt"/>
                          <a:ea typeface="+mn-ea"/>
                          <a:cs typeface="+mn-cs"/>
                        </a:rPr>
                        <a:t>Conforms to CubeSat standard</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ysDash"/>
                      <a:round/>
                      <a:headEnd type="none" w="med" len="med"/>
                      <a:tailEnd type="none" w="med" len="med"/>
                    </a:lnR>
                    <a:lnT w="12700" cap="flat" cmpd="sng" algn="ctr">
                      <a:solidFill>
                        <a:schemeClr val="bg1"/>
                      </a:solidFill>
                      <a:prstDash val="sysDash"/>
                      <a:round/>
                      <a:headEnd type="none" w="med" len="med"/>
                      <a:tailEnd type="none" w="med" len="med"/>
                    </a:lnT>
                    <a:lnB w="12700" cap="flat" cmpd="sng" algn="ctr">
                      <a:solidFill>
                        <a:schemeClr val="bg1"/>
                      </a:solidFill>
                      <a:prstDash val="sysDash"/>
                      <a:round/>
                      <a:headEnd type="none" w="med" len="med"/>
                      <a:tailEnd type="none" w="med" len="med"/>
                    </a:lnB>
                  </a:tcPr>
                </a:tc>
                <a:tc>
                  <a:txBody>
                    <a:bodyPr/>
                    <a:lstStyle/>
                    <a:p>
                      <a:pPr marL="0" algn="l" defTabSz="457200" rtl="0" eaLnBrk="1" latinLnBrk="0" hangingPunct="1"/>
                      <a:r>
                        <a:rPr lang="en-US" sz="1400" b="1" kern="1200" dirty="0">
                          <a:solidFill>
                            <a:schemeClr val="bg1"/>
                          </a:solidFill>
                          <a:latin typeface="+mn-lt"/>
                          <a:ea typeface="+mn-ea"/>
                          <a:cs typeface="+mn-cs"/>
                        </a:rPr>
                        <a:t>No change</a:t>
                      </a:r>
                    </a:p>
                  </a:txBody>
                  <a:tcPr>
                    <a:lnL w="12700" cap="flat" cmpd="sng" algn="ctr">
                      <a:solidFill>
                        <a:schemeClr val="bg1"/>
                      </a:solidFill>
                      <a:prstDash val="sysDash"/>
                      <a:round/>
                      <a:headEnd type="none" w="med" len="med"/>
                      <a:tailEnd type="none" w="med" len="med"/>
                    </a:lnL>
                    <a:lnR w="12700" cap="flat" cmpd="sng" algn="ctr">
                      <a:solidFill>
                        <a:schemeClr val="bg1"/>
                      </a:solidFill>
                      <a:prstDash val="sysDash"/>
                      <a:round/>
                      <a:headEnd type="none" w="med" len="med"/>
                      <a:tailEnd type="none" w="med" len="med"/>
                    </a:lnR>
                    <a:lnT w="12700" cap="flat" cmpd="sng" algn="ctr">
                      <a:solidFill>
                        <a:schemeClr val="bg1"/>
                      </a:solidFill>
                      <a:prstDash val="sysDash"/>
                      <a:round/>
                      <a:headEnd type="none" w="med" len="med"/>
                      <a:tailEnd type="none" w="med" len="med"/>
                    </a:lnT>
                    <a:lnB w="12700" cap="flat" cmpd="sng" algn="ctr">
                      <a:solidFill>
                        <a:schemeClr val="bg1"/>
                      </a:solidFill>
                      <a:prstDash val="sysDash"/>
                      <a:round/>
                      <a:headEnd type="none" w="med" len="med"/>
                      <a:tailEnd type="none" w="med" len="med"/>
                    </a:lnB>
                  </a:tcPr>
                </a:tc>
                <a:tc>
                  <a:txBody>
                    <a:bodyPr/>
                    <a:lstStyle/>
                    <a:p>
                      <a:pPr marL="0" algn="l" defTabSz="457200" rtl="0" eaLnBrk="1" latinLnBrk="0" hangingPunct="1"/>
                      <a:r>
                        <a:rPr lang="en-US" sz="1400" b="1" kern="1200" dirty="0">
                          <a:solidFill>
                            <a:schemeClr val="bg1"/>
                          </a:solidFill>
                          <a:latin typeface="+mn-lt"/>
                          <a:ea typeface="+mn-ea"/>
                          <a:cs typeface="+mn-cs"/>
                        </a:rPr>
                        <a:t>Completed</a:t>
                      </a:r>
                    </a:p>
                  </a:txBody>
                  <a:tcPr>
                    <a:lnL w="12700" cap="flat" cmpd="sng" algn="ctr">
                      <a:solidFill>
                        <a:schemeClr val="bg1"/>
                      </a:solidFill>
                      <a:prstDash val="sysDash"/>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ysDash"/>
                      <a:round/>
                      <a:headEnd type="none" w="med" len="med"/>
                      <a:tailEnd type="none" w="med" len="med"/>
                    </a:lnT>
                    <a:lnB w="12700" cap="flat" cmpd="sng" algn="ctr">
                      <a:solidFill>
                        <a:schemeClr val="bg1"/>
                      </a:solidFill>
                      <a:prstDash val="sysDash"/>
                      <a:round/>
                      <a:headEnd type="none" w="med" len="med"/>
                      <a:tailEnd type="none" w="med" len="med"/>
                    </a:lnB>
                  </a:tcPr>
                </a:tc>
                <a:extLst>
                  <a:ext uri="{0D108BD9-81ED-4DB2-BD59-A6C34878D82A}">
                    <a16:rowId xmlns:a16="http://schemas.microsoft.com/office/drawing/2014/main" val="10009"/>
                  </a:ext>
                </a:extLst>
              </a:tr>
              <a:tr h="0">
                <a:tc>
                  <a:txBody>
                    <a:bodyPr/>
                    <a:lstStyle/>
                    <a:p>
                      <a:pPr marL="0" algn="l" defTabSz="457200" rtl="0" eaLnBrk="1" latinLnBrk="0" hangingPunct="1"/>
                      <a:r>
                        <a:rPr lang="en-US" sz="1400" b="1" kern="1200" dirty="0">
                          <a:solidFill>
                            <a:schemeClr val="bg1"/>
                          </a:solidFill>
                          <a:latin typeface="+mn-lt"/>
                          <a:ea typeface="+mn-ea"/>
                          <a:cs typeface="+mn-cs"/>
                        </a:rPr>
                        <a:t>Monitor Energy Storage</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ysDash"/>
                      <a:round/>
                      <a:headEnd type="none" w="med" len="med"/>
                      <a:tailEnd type="none" w="med" len="med"/>
                    </a:lnR>
                    <a:lnT w="12700" cap="flat" cmpd="sng" algn="ctr">
                      <a:solidFill>
                        <a:schemeClr val="bg1"/>
                      </a:solidFill>
                      <a:prstDash val="sysDash"/>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algn="l" defTabSz="457200" rtl="0" eaLnBrk="1" latinLnBrk="0" hangingPunct="1"/>
                      <a:r>
                        <a:rPr lang="en-US" sz="1400" b="1" kern="1200" dirty="0">
                          <a:solidFill>
                            <a:schemeClr val="bg1"/>
                          </a:solidFill>
                          <a:latin typeface="+mn-lt"/>
                          <a:ea typeface="+mn-ea"/>
                          <a:cs typeface="+mn-cs"/>
                        </a:rPr>
                        <a:t>Removed</a:t>
                      </a:r>
                    </a:p>
                  </a:txBody>
                  <a:tcPr>
                    <a:lnL w="12700" cap="flat" cmpd="sng" algn="ctr">
                      <a:solidFill>
                        <a:schemeClr val="bg1"/>
                      </a:solidFill>
                      <a:prstDash val="sysDash"/>
                      <a:round/>
                      <a:headEnd type="none" w="med" len="med"/>
                      <a:tailEnd type="none" w="med" len="med"/>
                    </a:lnL>
                    <a:lnR w="12700" cap="flat" cmpd="sng" algn="ctr">
                      <a:solidFill>
                        <a:schemeClr val="bg1"/>
                      </a:solidFill>
                      <a:prstDash val="sysDash"/>
                      <a:round/>
                      <a:headEnd type="none" w="med" len="med"/>
                      <a:tailEnd type="none" w="med" len="med"/>
                    </a:lnR>
                    <a:lnT w="12700" cap="flat" cmpd="sng" algn="ctr">
                      <a:solidFill>
                        <a:schemeClr val="bg1"/>
                      </a:solidFill>
                      <a:prstDash val="sysDash"/>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algn="l" defTabSz="457200" rtl="0" eaLnBrk="1" latinLnBrk="0" hangingPunct="1"/>
                      <a:r>
                        <a:rPr lang="en-US" sz="1400" b="1" kern="1200" dirty="0">
                          <a:solidFill>
                            <a:schemeClr val="bg1"/>
                          </a:solidFill>
                          <a:latin typeface="+mn-lt"/>
                          <a:ea typeface="+mn-ea"/>
                          <a:cs typeface="+mn-cs"/>
                        </a:rPr>
                        <a:t>N/A - Power system management removed</a:t>
                      </a:r>
                    </a:p>
                  </a:txBody>
                  <a:tcPr>
                    <a:lnL w="12700" cap="flat" cmpd="sng" algn="ctr">
                      <a:solidFill>
                        <a:schemeClr val="bg1"/>
                      </a:solidFill>
                      <a:prstDash val="sysDash"/>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ysDash"/>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10"/>
                  </a:ext>
                </a:extLst>
              </a:tr>
            </a:tbl>
          </a:graphicData>
        </a:graphic>
      </p:graphicFrame>
    </p:spTree>
    <p:extLst>
      <p:ext uri="{BB962C8B-B14F-4D97-AF65-F5344CB8AC3E}">
        <p14:creationId xmlns:p14="http://schemas.microsoft.com/office/powerpoint/2010/main" val="207777294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400" dirty="0"/>
              <a:t>Budget</a:t>
            </a:r>
            <a:br>
              <a:rPr lang="en-US" dirty="0"/>
            </a:br>
            <a:r>
              <a:rPr lang="en-US" sz="2200" dirty="0"/>
              <a:t>Up to $1000</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3847628172"/>
              </p:ext>
            </p:extLst>
          </p:nvPr>
        </p:nvGraphicFramePr>
        <p:xfrm>
          <a:off x="685346" y="2210069"/>
          <a:ext cx="7765324" cy="2926080"/>
        </p:xfrm>
        <a:graphic>
          <a:graphicData uri="http://schemas.openxmlformats.org/drawingml/2006/table">
            <a:tbl>
              <a:tblPr firstRow="1" lastRow="1" bandRow="1">
                <a:tableStyleId>{5C22544A-7EE6-4342-B048-85BDC9FD1C3A}</a:tableStyleId>
              </a:tblPr>
              <a:tblGrid>
                <a:gridCol w="3882662">
                  <a:extLst>
                    <a:ext uri="{9D8B030D-6E8A-4147-A177-3AD203B41FA5}">
                      <a16:colId xmlns:a16="http://schemas.microsoft.com/office/drawing/2014/main" val="20000"/>
                    </a:ext>
                  </a:extLst>
                </a:gridCol>
                <a:gridCol w="3882662">
                  <a:extLst>
                    <a:ext uri="{9D8B030D-6E8A-4147-A177-3AD203B41FA5}">
                      <a16:colId xmlns:a16="http://schemas.microsoft.com/office/drawing/2014/main" val="20001"/>
                    </a:ext>
                  </a:extLst>
                </a:gridCol>
              </a:tblGrid>
              <a:tr h="0">
                <a:tc>
                  <a:txBody>
                    <a:bodyPr/>
                    <a:lstStyle/>
                    <a:p>
                      <a:r>
                        <a:rPr lang="en-US" dirty="0">
                          <a:solidFill>
                            <a:schemeClr val="bg1"/>
                          </a:solidFill>
                        </a:rPr>
                        <a:t>Item</a:t>
                      </a:r>
                    </a:p>
                  </a:txBody>
                  <a:tcPr>
                    <a:lnL w="12700" cap="flat" cmpd="sng" algn="ctr">
                      <a:solidFill>
                        <a:schemeClr val="bg1"/>
                      </a:solidFill>
                      <a:prstDash val="solid"/>
                      <a:round/>
                      <a:headEnd type="none" w="med" len="med"/>
                      <a:tailEnd type="none" w="med" len="med"/>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en-US" dirty="0">
                          <a:solidFill>
                            <a:schemeClr val="bg1"/>
                          </a:solidFill>
                        </a:rPr>
                        <a:t>Cost</a:t>
                      </a:r>
                    </a:p>
                  </a:txBody>
                  <a:tcPr>
                    <a:lnL w="12700" cmpd="sng">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0">
                <a:tc>
                  <a:txBody>
                    <a:bodyPr/>
                    <a:lstStyle/>
                    <a:p>
                      <a:r>
                        <a:rPr lang="en-US" dirty="0">
                          <a:solidFill>
                            <a:schemeClr val="bg1"/>
                          </a:solidFill>
                        </a:rPr>
                        <a:t>System Controller Stencil (2)</a:t>
                      </a:r>
                    </a:p>
                  </a:txBody>
                  <a:tcP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ysDash"/>
                      <a:round/>
                      <a:headEnd type="none" w="med" len="med"/>
                      <a:tailEnd type="none" w="med" len="med"/>
                    </a:lnB>
                    <a:lnTlToBr w="12700" cmpd="sng">
                      <a:noFill/>
                      <a:prstDash val="solid"/>
                    </a:lnTlToBr>
                    <a:lnBlToTr w="12700" cmpd="sng">
                      <a:noFill/>
                      <a:prstDash val="solid"/>
                    </a:lnBlToTr>
                  </a:tcPr>
                </a:tc>
                <a:tc>
                  <a:txBody>
                    <a:bodyPr/>
                    <a:lstStyle/>
                    <a:p>
                      <a:pPr marL="0" marR="0" lvl="1" indent="0" algn="r" defTabSz="457200" rtl="0" eaLnBrk="1" fontAlgn="auto" latinLnBrk="0" hangingPunct="1">
                        <a:lnSpc>
                          <a:spcPct val="100000"/>
                        </a:lnSpc>
                        <a:spcBef>
                          <a:spcPts val="0"/>
                        </a:spcBef>
                        <a:spcAft>
                          <a:spcPts val="0"/>
                        </a:spcAft>
                        <a:buClrTx/>
                        <a:buSzTx/>
                        <a:buFontTx/>
                        <a:buNone/>
                        <a:tabLst/>
                        <a:defRPr/>
                      </a:pPr>
                      <a:r>
                        <a:rPr lang="en-US" dirty="0">
                          <a:solidFill>
                            <a:schemeClr val="bg1"/>
                          </a:solidFill>
                        </a:rPr>
                        <a:t>$33.46</a:t>
                      </a:r>
                    </a:p>
                  </a:txBody>
                  <a:tcP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0">
                <a:tc>
                  <a:txBody>
                    <a:bodyPr/>
                    <a:lstStyle/>
                    <a:p>
                      <a:r>
                        <a:rPr lang="en-US" dirty="0">
                          <a:solidFill>
                            <a:schemeClr val="bg1"/>
                          </a:solidFill>
                        </a:rPr>
                        <a:t>Low-Gain-Radio Stencil (2)</a:t>
                      </a:r>
                    </a:p>
                  </a:txBody>
                  <a:tcP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solidFill>
                        <a:schemeClr val="bg1"/>
                      </a:solidFill>
                      <a:prstDash val="sysDash"/>
                      <a:round/>
                      <a:headEnd type="none" w="med" len="med"/>
                      <a:tailEnd type="none" w="med" len="med"/>
                    </a:lnT>
                    <a:lnB w="12700" cap="flat" cmpd="sng" algn="ctr">
                      <a:solidFill>
                        <a:schemeClr val="bg1"/>
                      </a:solidFill>
                      <a:prstDash val="sysDash"/>
                      <a:round/>
                      <a:headEnd type="none" w="med" len="med"/>
                      <a:tailEnd type="none" w="med" len="med"/>
                    </a:lnB>
                    <a:lnTlToBr w="12700" cmpd="sng">
                      <a:noFill/>
                      <a:prstDash val="solid"/>
                    </a:lnTlToBr>
                    <a:lnBlToTr w="12700" cmpd="sng">
                      <a:noFill/>
                      <a:prstDash val="solid"/>
                    </a:lnBlToTr>
                  </a:tcPr>
                </a:tc>
                <a:tc>
                  <a:txBody>
                    <a:bodyPr/>
                    <a:lstStyle/>
                    <a:p>
                      <a:pPr marL="0" marR="0" lvl="1" indent="0" algn="r" defTabSz="457200" rtl="0" eaLnBrk="1" fontAlgn="auto" latinLnBrk="0" hangingPunct="1">
                        <a:lnSpc>
                          <a:spcPct val="100000"/>
                        </a:lnSpc>
                        <a:spcBef>
                          <a:spcPts val="0"/>
                        </a:spcBef>
                        <a:spcAft>
                          <a:spcPts val="0"/>
                        </a:spcAft>
                        <a:buClrTx/>
                        <a:buSzTx/>
                        <a:buFontTx/>
                        <a:buNone/>
                        <a:tabLst/>
                        <a:defRPr/>
                      </a:pPr>
                      <a:r>
                        <a:rPr lang="en-US" dirty="0">
                          <a:solidFill>
                            <a:schemeClr val="bg1"/>
                          </a:solidFill>
                        </a:rPr>
                        <a:t>$52.08</a:t>
                      </a:r>
                    </a:p>
                  </a:txBody>
                  <a:tcP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solidFill>
                        <a:schemeClr val="bg1"/>
                      </a:solidFill>
                      <a:prstDash val="sysDash"/>
                      <a:round/>
                      <a:headEnd type="none" w="med" len="med"/>
                      <a:tailEnd type="none" w="med" len="med"/>
                    </a:lnT>
                    <a:lnB w="12700" cap="flat" cmpd="sng" algn="ctr">
                      <a:solidFill>
                        <a:schemeClr val="bg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0">
                <a:tc>
                  <a:txBody>
                    <a:bodyPr/>
                    <a:lstStyle/>
                    <a:p>
                      <a:r>
                        <a:rPr lang="en-US" dirty="0">
                          <a:solidFill>
                            <a:schemeClr val="bg1"/>
                          </a:solidFill>
                        </a:rPr>
                        <a:t>System Controller Parts (With Spares)</a:t>
                      </a:r>
                    </a:p>
                  </a:txBody>
                  <a:tcP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solidFill>
                        <a:schemeClr val="bg1"/>
                      </a:solidFill>
                      <a:prstDash val="sysDash"/>
                      <a:round/>
                      <a:headEnd type="none" w="med" len="med"/>
                      <a:tailEnd type="none" w="med" len="med"/>
                    </a:lnT>
                    <a:lnB w="12700" cap="flat" cmpd="sng" algn="ctr">
                      <a:solidFill>
                        <a:schemeClr val="bg1"/>
                      </a:solidFill>
                      <a:prstDash val="sysDash"/>
                      <a:round/>
                      <a:headEnd type="none" w="med" len="med"/>
                      <a:tailEnd type="none" w="med" len="med"/>
                    </a:lnB>
                    <a:lnTlToBr w="12700" cmpd="sng">
                      <a:noFill/>
                      <a:prstDash val="solid"/>
                    </a:lnTlToBr>
                    <a:lnBlToTr w="12700" cmpd="sng">
                      <a:noFill/>
                      <a:prstDash val="solid"/>
                    </a:lnBlToTr>
                  </a:tcPr>
                </a:tc>
                <a:tc>
                  <a:txBody>
                    <a:bodyPr/>
                    <a:lstStyle/>
                    <a:p>
                      <a:pPr marL="0" marR="0" lvl="1" indent="0" algn="r" defTabSz="457200" rtl="0" eaLnBrk="1" fontAlgn="auto" latinLnBrk="0" hangingPunct="1">
                        <a:lnSpc>
                          <a:spcPct val="100000"/>
                        </a:lnSpc>
                        <a:spcBef>
                          <a:spcPts val="0"/>
                        </a:spcBef>
                        <a:spcAft>
                          <a:spcPts val="0"/>
                        </a:spcAft>
                        <a:buClrTx/>
                        <a:buSzTx/>
                        <a:buFontTx/>
                        <a:buNone/>
                        <a:tabLst/>
                        <a:defRPr/>
                      </a:pPr>
                      <a:r>
                        <a:rPr lang="en-US" dirty="0">
                          <a:solidFill>
                            <a:schemeClr val="bg1"/>
                          </a:solidFill>
                        </a:rPr>
                        <a:t>$307.96</a:t>
                      </a:r>
                    </a:p>
                  </a:txBody>
                  <a:tcP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solidFill>
                        <a:schemeClr val="bg1"/>
                      </a:solidFill>
                      <a:prstDash val="sysDash"/>
                      <a:round/>
                      <a:headEnd type="none" w="med" len="med"/>
                      <a:tailEnd type="none" w="med" len="med"/>
                    </a:lnT>
                    <a:lnB w="12700" cap="flat" cmpd="sng" algn="ctr">
                      <a:solidFill>
                        <a:schemeClr val="bg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solidFill>
                            <a:schemeClr val="bg1"/>
                          </a:solidFill>
                        </a:rPr>
                        <a:t>Low Gain Radio Parts (With Spares)</a:t>
                      </a:r>
                    </a:p>
                  </a:txBody>
                  <a:tcP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solidFill>
                        <a:schemeClr val="bg1"/>
                      </a:solidFill>
                      <a:prstDash val="sysDash"/>
                      <a:round/>
                      <a:headEnd type="none" w="med" len="med"/>
                      <a:tailEnd type="none" w="med" len="med"/>
                    </a:lnT>
                    <a:lnB w="12700" cap="flat" cmpd="sng" algn="ctr">
                      <a:solidFill>
                        <a:schemeClr val="bg1"/>
                      </a:solidFill>
                      <a:prstDash val="sysDash"/>
                      <a:round/>
                      <a:headEnd type="none" w="med" len="med"/>
                      <a:tailEnd type="none" w="med" len="med"/>
                    </a:lnB>
                    <a:lnTlToBr w="12700" cmpd="sng">
                      <a:noFill/>
                      <a:prstDash val="solid"/>
                    </a:lnTlToBr>
                    <a:lnBlToTr w="12700" cmpd="sng">
                      <a:noFill/>
                      <a:prstDash val="solid"/>
                    </a:lnBlToTr>
                  </a:tcPr>
                </a:tc>
                <a:tc>
                  <a:txBody>
                    <a:bodyPr/>
                    <a:lstStyle/>
                    <a:p>
                      <a:pPr marL="0" marR="0" lvl="1" indent="0" algn="r" defTabSz="457200" rtl="0" eaLnBrk="1" fontAlgn="auto" latinLnBrk="0" hangingPunct="1">
                        <a:lnSpc>
                          <a:spcPct val="100000"/>
                        </a:lnSpc>
                        <a:spcBef>
                          <a:spcPts val="0"/>
                        </a:spcBef>
                        <a:spcAft>
                          <a:spcPts val="0"/>
                        </a:spcAft>
                        <a:buClrTx/>
                        <a:buSzTx/>
                        <a:buFontTx/>
                        <a:buNone/>
                        <a:tabLst/>
                        <a:defRPr/>
                      </a:pPr>
                      <a:r>
                        <a:rPr lang="en-US" dirty="0">
                          <a:solidFill>
                            <a:schemeClr val="bg1"/>
                          </a:solidFill>
                        </a:rPr>
                        <a:t>$200.89</a:t>
                      </a:r>
                    </a:p>
                  </a:txBody>
                  <a:tcP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solidFill>
                        <a:schemeClr val="bg1"/>
                      </a:solidFill>
                      <a:prstDash val="sysDash"/>
                      <a:round/>
                      <a:headEnd type="none" w="med" len="med"/>
                      <a:tailEnd type="none" w="med" len="med"/>
                    </a:lnT>
                    <a:lnB w="12700" cap="flat" cmpd="sng" algn="ctr">
                      <a:solidFill>
                        <a:schemeClr val="bg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0">
                <a:tc>
                  <a:txBody>
                    <a:bodyPr/>
                    <a:lstStyle/>
                    <a:p>
                      <a:r>
                        <a:rPr lang="en-US" dirty="0">
                          <a:solidFill>
                            <a:schemeClr val="bg1"/>
                          </a:solidFill>
                        </a:rPr>
                        <a:t>System Controller Board (3)</a:t>
                      </a:r>
                    </a:p>
                  </a:txBody>
                  <a:tcP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solidFill>
                        <a:schemeClr val="bg1"/>
                      </a:solidFill>
                      <a:prstDash val="sysDash"/>
                      <a:round/>
                      <a:headEnd type="none" w="med" len="med"/>
                      <a:tailEnd type="none" w="med" len="med"/>
                    </a:lnT>
                    <a:lnB w="12700" cap="flat" cmpd="sng" algn="ctr">
                      <a:solidFill>
                        <a:schemeClr val="bg1"/>
                      </a:solidFill>
                      <a:prstDash val="sysDash"/>
                      <a:round/>
                      <a:headEnd type="none" w="med" len="med"/>
                      <a:tailEnd type="none" w="med" len="med"/>
                    </a:lnB>
                    <a:lnTlToBr w="12700" cmpd="sng">
                      <a:noFill/>
                      <a:prstDash val="solid"/>
                    </a:lnTlToBr>
                    <a:lnBlToTr w="12700" cmpd="sng">
                      <a:noFill/>
                      <a:prstDash val="solid"/>
                    </a:lnBlToTr>
                  </a:tcPr>
                </a:tc>
                <a:tc>
                  <a:txBody>
                    <a:bodyPr/>
                    <a:lstStyle/>
                    <a:p>
                      <a:pPr marL="0" marR="0" lvl="1" indent="0" algn="r" defTabSz="457200" rtl="0" eaLnBrk="1" fontAlgn="auto" latinLnBrk="0" hangingPunct="1">
                        <a:lnSpc>
                          <a:spcPct val="100000"/>
                        </a:lnSpc>
                        <a:spcBef>
                          <a:spcPts val="0"/>
                        </a:spcBef>
                        <a:spcAft>
                          <a:spcPts val="0"/>
                        </a:spcAft>
                        <a:buClrTx/>
                        <a:buSzTx/>
                        <a:buFontTx/>
                        <a:buNone/>
                        <a:tabLst/>
                        <a:defRPr/>
                      </a:pPr>
                      <a:r>
                        <a:rPr lang="en-US" dirty="0">
                          <a:solidFill>
                            <a:schemeClr val="bg1"/>
                          </a:solidFill>
                        </a:rPr>
                        <a:t>$153.70</a:t>
                      </a:r>
                    </a:p>
                  </a:txBody>
                  <a:tcP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solidFill>
                        <a:schemeClr val="bg1"/>
                      </a:solidFill>
                      <a:prstDash val="sysDash"/>
                      <a:round/>
                      <a:headEnd type="none" w="med" len="med"/>
                      <a:tailEnd type="none" w="med" len="med"/>
                    </a:lnT>
                    <a:lnB w="12700" cap="flat" cmpd="sng" algn="ctr">
                      <a:solidFill>
                        <a:schemeClr val="bg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0">
                <a:tc>
                  <a:txBody>
                    <a:bodyPr/>
                    <a:lstStyle/>
                    <a:p>
                      <a:r>
                        <a:rPr lang="en-US" dirty="0">
                          <a:solidFill>
                            <a:schemeClr val="bg1"/>
                          </a:solidFill>
                        </a:rPr>
                        <a:t>Low Gain Radio  Board (3)</a:t>
                      </a:r>
                    </a:p>
                  </a:txBody>
                  <a:tcP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solidFill>
                        <a:schemeClr val="bg1"/>
                      </a:solidFill>
                      <a:prstDash val="sysDash"/>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1" indent="0" algn="r" defTabSz="457200" rtl="0" eaLnBrk="1" fontAlgn="auto" latinLnBrk="0" hangingPunct="1">
                        <a:lnSpc>
                          <a:spcPct val="100000"/>
                        </a:lnSpc>
                        <a:spcBef>
                          <a:spcPts val="0"/>
                        </a:spcBef>
                        <a:spcAft>
                          <a:spcPts val="0"/>
                        </a:spcAft>
                        <a:buClrTx/>
                        <a:buSzTx/>
                        <a:buFontTx/>
                        <a:buNone/>
                        <a:tabLst/>
                        <a:defRPr/>
                      </a:pPr>
                      <a:r>
                        <a:rPr lang="en-US" dirty="0">
                          <a:solidFill>
                            <a:schemeClr val="bg1"/>
                          </a:solidFill>
                        </a:rPr>
                        <a:t>$153.70</a:t>
                      </a:r>
                    </a:p>
                  </a:txBody>
                  <a:tcP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solidFill>
                        <a:schemeClr val="bg1"/>
                      </a:solidFill>
                      <a:prstDash val="sysDash"/>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0">
                <a:tc>
                  <a:txBody>
                    <a:bodyPr/>
                    <a:lstStyle/>
                    <a:p>
                      <a:r>
                        <a:rPr lang="en-US" dirty="0">
                          <a:solidFill>
                            <a:schemeClr val="bg1"/>
                          </a:solidFill>
                        </a:rPr>
                        <a:t>Total</a:t>
                      </a:r>
                    </a:p>
                  </a:txBody>
                  <a:tcPr>
                    <a:lnL w="12700" cap="flat" cmpd="sng" algn="ctr">
                      <a:solidFill>
                        <a:schemeClr val="bg1"/>
                      </a:solidFill>
                      <a:prstDash val="solid"/>
                      <a:round/>
                      <a:headEnd type="none" w="med" len="med"/>
                      <a:tailEnd type="none" w="med" len="med"/>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en-US" dirty="0">
                          <a:solidFill>
                            <a:schemeClr val="bg1"/>
                          </a:solidFill>
                        </a:rPr>
                        <a:t>$901.79</a:t>
                      </a:r>
                    </a:p>
                  </a:txBody>
                  <a:tcPr>
                    <a:lnL w="12700" cmpd="sng">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67197153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Impact</a:t>
            </a:r>
          </a:p>
        </p:txBody>
      </p:sp>
      <p:sp>
        <p:nvSpPr>
          <p:cNvPr id="3" name="Content Placeholder 2"/>
          <p:cNvSpPr>
            <a:spLocks noGrp="1"/>
          </p:cNvSpPr>
          <p:nvPr>
            <p:ph idx="1"/>
          </p:nvPr>
        </p:nvSpPr>
        <p:spPr/>
        <p:txBody>
          <a:bodyPr/>
          <a:lstStyle/>
          <a:p>
            <a:r>
              <a:rPr lang="en-US" dirty="0"/>
              <a:t>Open Source low-budget CubeSat project that can be used by smaller developing aerospace groups as a jump off point.</a:t>
            </a:r>
          </a:p>
          <a:p>
            <a:pPr lvl="1"/>
            <a:r>
              <a:rPr lang="en-US" dirty="0"/>
              <a:t>Also will be the first legible open source code for setting up the MCU on the LGR.</a:t>
            </a:r>
          </a:p>
          <a:p>
            <a:r>
              <a:rPr lang="en-US" dirty="0"/>
              <a:t>First CubeSat from Oregon to be apart of the NASA ELANA program.</a:t>
            </a:r>
          </a:p>
          <a:p>
            <a:r>
              <a:rPr lang="en-US" dirty="0"/>
              <a:t>Another step in a new direction of interest for PSAS.</a:t>
            </a:r>
          </a:p>
          <a:p>
            <a:pPr marL="36900" indent="0">
              <a:buNone/>
            </a:pPr>
            <a:endParaRPr lang="en-US" dirty="0"/>
          </a:p>
          <a:p>
            <a:pPr marL="36900" indent="0">
              <a:buNone/>
            </a:pPr>
            <a:endParaRPr lang="en-US" dirty="0"/>
          </a:p>
        </p:txBody>
      </p:sp>
    </p:spTree>
    <p:extLst>
      <p:ext uri="{BB962C8B-B14F-4D97-AF65-F5344CB8AC3E}">
        <p14:creationId xmlns:p14="http://schemas.microsoft.com/office/powerpoint/2010/main" val="327558564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Changes and Improvements</a:t>
            </a:r>
          </a:p>
        </p:txBody>
      </p:sp>
      <p:sp>
        <p:nvSpPr>
          <p:cNvPr id="3" name="Content Placeholder 2"/>
          <p:cNvSpPr>
            <a:spLocks noGrp="1"/>
          </p:cNvSpPr>
          <p:nvPr>
            <p:ph idx="1"/>
          </p:nvPr>
        </p:nvSpPr>
        <p:spPr/>
        <p:txBody>
          <a:bodyPr/>
          <a:lstStyle/>
          <a:p>
            <a:r>
              <a:rPr lang="en-US" dirty="0"/>
              <a:t>Get rid of Freescale/NXP MCU (maybe?). Texas Instruments has a good alternative that was vaporware at the beginning of the project.</a:t>
            </a:r>
          </a:p>
          <a:p>
            <a:r>
              <a:rPr lang="en-US" dirty="0"/>
              <a:t>Change the RF Switch to suit our layout needs better and get rid of the inverter.</a:t>
            </a:r>
          </a:p>
          <a:p>
            <a:r>
              <a:rPr lang="en-US" dirty="0"/>
              <a:t>Change MACOM LNA chip to a new Skyworks LNA that has better data within our frequency range.</a:t>
            </a:r>
          </a:p>
        </p:txBody>
      </p:sp>
    </p:spTree>
    <p:extLst>
      <p:ext uri="{BB962C8B-B14F-4D97-AF65-F5344CB8AC3E}">
        <p14:creationId xmlns:p14="http://schemas.microsoft.com/office/powerpoint/2010/main" val="137980747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Lessons Learned</a:t>
            </a:r>
          </a:p>
        </p:txBody>
      </p:sp>
      <p:sp>
        <p:nvSpPr>
          <p:cNvPr id="3" name="Content Placeholder 2"/>
          <p:cNvSpPr>
            <a:spLocks noGrp="1"/>
          </p:cNvSpPr>
          <p:nvPr>
            <p:ph idx="1"/>
          </p:nvPr>
        </p:nvSpPr>
        <p:spPr/>
        <p:txBody>
          <a:bodyPr/>
          <a:lstStyle/>
          <a:p>
            <a:r>
              <a:rPr lang="en-US" dirty="0"/>
              <a:t>Earlier hack sessions, saved too many difficult tasks for too late in the term</a:t>
            </a:r>
          </a:p>
          <a:p>
            <a:r>
              <a:rPr lang="en-US" dirty="0"/>
              <a:t>More communication between teams, particularly between hardware and firmware</a:t>
            </a:r>
          </a:p>
          <a:p>
            <a:r>
              <a:rPr lang="en-US" dirty="0"/>
              <a:t>Work on harder tasks together</a:t>
            </a:r>
          </a:p>
          <a:p>
            <a:endParaRPr lang="en-US" dirty="0"/>
          </a:p>
        </p:txBody>
      </p:sp>
    </p:spTree>
    <p:extLst>
      <p:ext uri="{BB962C8B-B14F-4D97-AF65-F5344CB8AC3E}">
        <p14:creationId xmlns:p14="http://schemas.microsoft.com/office/powerpoint/2010/main" val="416380073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 name="TextShape 1"/>
          <p:cNvSpPr txBox="1"/>
          <p:nvPr/>
        </p:nvSpPr>
        <p:spPr>
          <a:xfrm>
            <a:off x="0" y="14760"/>
            <a:ext cx="9136440" cy="1236600"/>
          </a:xfrm>
          <a:prstGeom prst="rect">
            <a:avLst/>
          </a:prstGeom>
        </p:spPr>
        <p:txBody>
          <a:bodyPr anchor="ctr"/>
          <a:lstStyle/>
          <a:p>
            <a:pPr algn="ctr">
              <a:lnSpc>
                <a:spcPct val="100000"/>
              </a:lnSpc>
            </a:pPr>
            <a:endParaRPr dirty="0"/>
          </a:p>
        </p:txBody>
      </p:sp>
      <p:sp>
        <p:nvSpPr>
          <p:cNvPr id="113" name="TextShape 2"/>
          <p:cNvSpPr txBox="1"/>
          <p:nvPr/>
        </p:nvSpPr>
        <p:spPr>
          <a:xfrm>
            <a:off x="312480" y="1894680"/>
            <a:ext cx="8610120" cy="4068720"/>
          </a:xfrm>
          <a:prstGeom prst="rect">
            <a:avLst/>
          </a:prstGeom>
        </p:spPr>
        <p:txBody>
          <a:bodyPr/>
          <a:lstStyle/>
          <a:p>
            <a:pPr>
              <a:lnSpc>
                <a:spcPct val="100000"/>
              </a:lnSpc>
            </a:pPr>
            <a:endParaRPr dirty="0"/>
          </a:p>
        </p:txBody>
      </p:sp>
      <p:sp>
        <p:nvSpPr>
          <p:cNvPr id="2" name="Title 1"/>
          <p:cNvSpPr>
            <a:spLocks noGrp="1"/>
          </p:cNvSpPr>
          <p:nvPr>
            <p:ph type="title"/>
          </p:nvPr>
        </p:nvSpPr>
        <p:spPr/>
        <p:txBody>
          <a:bodyPr>
            <a:normAutofit/>
          </a:bodyPr>
          <a:lstStyle/>
          <a:p>
            <a:r>
              <a:rPr lang="en-US" dirty="0"/>
              <a:t>IP and Prior Work</a:t>
            </a:r>
          </a:p>
        </p:txBody>
      </p:sp>
      <p:sp>
        <p:nvSpPr>
          <p:cNvPr id="3" name="Content Placeholder 2"/>
          <p:cNvSpPr>
            <a:spLocks noGrp="1"/>
          </p:cNvSpPr>
          <p:nvPr>
            <p:ph idx="1"/>
          </p:nvPr>
        </p:nvSpPr>
        <p:spPr/>
        <p:txBody>
          <a:bodyPr>
            <a:normAutofit lnSpcReduction="10000"/>
          </a:bodyPr>
          <a:lstStyle/>
          <a:p>
            <a:pPr marL="36900" indent="0">
              <a:buNone/>
            </a:pPr>
            <a:r>
              <a:rPr lang="en-US" sz="2400" dirty="0"/>
              <a:t>Datasheets</a:t>
            </a:r>
          </a:p>
          <a:p>
            <a:r>
              <a:rPr lang="en-US" sz="2400" dirty="0"/>
              <a:t>Freescale/NXP</a:t>
            </a:r>
          </a:p>
          <a:p>
            <a:r>
              <a:rPr lang="en-US" sz="2400" dirty="0"/>
              <a:t>Silicon Labs</a:t>
            </a:r>
          </a:p>
          <a:p>
            <a:r>
              <a:rPr lang="en-US" sz="2400" dirty="0"/>
              <a:t>Murata</a:t>
            </a:r>
          </a:p>
          <a:p>
            <a:r>
              <a:rPr lang="en-US" sz="2400" dirty="0"/>
              <a:t>Microchip Technology</a:t>
            </a:r>
          </a:p>
          <a:p>
            <a:r>
              <a:rPr lang="en-US" sz="2400" dirty="0" err="1"/>
              <a:t>Micrel</a:t>
            </a:r>
            <a:endParaRPr lang="en-US" dirty="0"/>
          </a:p>
          <a:p>
            <a:pPr marL="36900" indent="0">
              <a:buNone/>
            </a:pPr>
            <a:r>
              <a:rPr lang="en-US" sz="2400" dirty="0"/>
              <a:t>All open source</a:t>
            </a:r>
          </a:p>
          <a:p>
            <a:r>
              <a:rPr lang="en-US" sz="2400" dirty="0" err="1"/>
              <a:t>ATMega</a:t>
            </a:r>
            <a:r>
              <a:rPr lang="en-US" sz="2400" dirty="0"/>
              <a:t> drivers from Peter </a:t>
            </a:r>
            <a:r>
              <a:rPr lang="en-US" sz="2400" dirty="0" err="1"/>
              <a:t>Fleury</a:t>
            </a:r>
            <a:endParaRPr lang="en-US" dirty="0"/>
          </a:p>
          <a:p>
            <a:endParaRPr lang="en-US" dirty="0"/>
          </a:p>
          <a:p>
            <a:endParaRPr lang="en-US" dirty="0"/>
          </a:p>
          <a:p>
            <a:endParaRPr lang="en-US" dirty="0"/>
          </a:p>
        </p:txBody>
      </p:sp>
    </p:spTree>
  </p:cSld>
  <p:clrMapOvr>
    <a:masterClrMapping/>
  </p:clrMapOvr>
  <p:timing>
    <p:tnLst>
      <p:par>
        <p:cTn id="1" dur="indefinite" restart="never" nodeType="tmRoot">
          <p:childTnLst>
            <p:seq>
              <p:cTn id="2" nodeType="mainSeq">
                <p:childTnLst>
                  <p:par>
                    <p:cTn id="3"/>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Bigger Picture</a:t>
            </a:r>
          </a:p>
        </p:txBody>
      </p:sp>
      <p:sp>
        <p:nvSpPr>
          <p:cNvPr id="3" name="Content Placeholder 2"/>
          <p:cNvSpPr>
            <a:spLocks noGrp="1"/>
          </p:cNvSpPr>
          <p:nvPr>
            <p:ph idx="1"/>
          </p:nvPr>
        </p:nvSpPr>
        <p:spPr/>
        <p:txBody>
          <a:bodyPr/>
          <a:lstStyle/>
          <a:p>
            <a:r>
              <a:rPr lang="en-US" dirty="0">
                <a:effectLst/>
              </a:rPr>
              <a:t>Building a C3 system from scratch to meet</a:t>
            </a:r>
          </a:p>
          <a:p>
            <a:pPr lvl="1"/>
            <a:r>
              <a:rPr lang="en-US" dirty="0">
                <a:effectLst/>
              </a:rPr>
              <a:t>The harsh environment of space</a:t>
            </a:r>
          </a:p>
          <a:p>
            <a:pPr lvl="1"/>
            <a:r>
              <a:rPr lang="en-US" dirty="0">
                <a:effectLst/>
              </a:rPr>
              <a:t>Compliance with governmental regulations</a:t>
            </a:r>
          </a:p>
          <a:p>
            <a:r>
              <a:rPr lang="en-US" dirty="0">
                <a:effectLst/>
              </a:rPr>
              <a:t>Programming the module to perform the aforementioned duties</a:t>
            </a:r>
          </a:p>
          <a:p>
            <a:r>
              <a:rPr lang="en-US" dirty="0">
                <a:effectLst/>
              </a:rPr>
              <a:t>Testing and verifying the device</a:t>
            </a:r>
          </a:p>
          <a:p>
            <a:r>
              <a:rPr lang="en-US" dirty="0">
                <a:effectLst/>
              </a:rPr>
              <a:t>Documentation</a:t>
            </a:r>
          </a:p>
          <a:p>
            <a:r>
              <a:rPr lang="en-US" dirty="0">
                <a:effectLst/>
              </a:rPr>
              <a:t>Adhering to the PSAS open-source standard</a:t>
            </a:r>
          </a:p>
        </p:txBody>
      </p:sp>
    </p:spTree>
    <p:extLst>
      <p:ext uri="{BB962C8B-B14F-4D97-AF65-F5344CB8AC3E}">
        <p14:creationId xmlns:p14="http://schemas.microsoft.com/office/powerpoint/2010/main" val="155381244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TextShape 1"/>
          <p:cNvSpPr txBox="1"/>
          <p:nvPr/>
        </p:nvSpPr>
        <p:spPr>
          <a:xfrm>
            <a:off x="1866960" y="-52920"/>
            <a:ext cx="5105160" cy="1236600"/>
          </a:xfrm>
          <a:prstGeom prst="rect">
            <a:avLst/>
          </a:prstGeom>
        </p:spPr>
        <p:txBody>
          <a:bodyPr anchor="ctr"/>
          <a:lstStyle/>
          <a:p>
            <a:pPr algn="ctr">
              <a:lnSpc>
                <a:spcPct val="100000"/>
              </a:lnSpc>
            </a:pPr>
            <a:endParaRPr dirty="0"/>
          </a:p>
        </p:txBody>
      </p:sp>
      <p:sp>
        <p:nvSpPr>
          <p:cNvPr id="125" name="CustomShape 2"/>
          <p:cNvSpPr/>
          <p:nvPr/>
        </p:nvSpPr>
        <p:spPr>
          <a:xfrm>
            <a:off x="457200" y="1905120"/>
            <a:ext cx="5257440" cy="3929040"/>
          </a:xfrm>
          <a:prstGeom prst="rect">
            <a:avLst/>
          </a:prstGeom>
        </p:spPr>
        <p:txBody>
          <a:bodyPr lIns="90000" tIns="45000" rIns="90000" bIns="45000"/>
          <a:lstStyle/>
          <a:p>
            <a:pPr>
              <a:lnSpc>
                <a:spcPct val="100000"/>
              </a:lnSpc>
            </a:pPr>
            <a:endParaRPr dirty="0"/>
          </a:p>
        </p:txBody>
      </p:sp>
      <p:pic>
        <p:nvPicPr>
          <p:cNvPr id="126" name="Picture 2"/>
          <p:cNvPicPr/>
          <p:nvPr/>
        </p:nvPicPr>
        <p:blipFill>
          <a:blip r:embed="rId3"/>
          <a:stretch>
            <a:fillRect/>
          </a:stretch>
        </p:blipFill>
        <p:spPr>
          <a:xfrm>
            <a:off x="5083135" y="1905120"/>
            <a:ext cx="3098180" cy="3098180"/>
          </a:xfrm>
          <a:prstGeom prst="rect">
            <a:avLst/>
          </a:prstGeom>
        </p:spPr>
      </p:pic>
      <p:sp>
        <p:nvSpPr>
          <p:cNvPr id="2" name="Title 1"/>
          <p:cNvSpPr>
            <a:spLocks noGrp="1"/>
          </p:cNvSpPr>
          <p:nvPr>
            <p:ph type="title"/>
          </p:nvPr>
        </p:nvSpPr>
        <p:spPr/>
        <p:txBody>
          <a:bodyPr>
            <a:normAutofit/>
          </a:bodyPr>
          <a:lstStyle/>
          <a:p>
            <a:r>
              <a:rPr lang="en-US" dirty="0"/>
              <a:t>Acknowledgments</a:t>
            </a:r>
          </a:p>
        </p:txBody>
      </p:sp>
      <p:sp>
        <p:nvSpPr>
          <p:cNvPr id="3" name="Content Placeholder 2"/>
          <p:cNvSpPr>
            <a:spLocks noGrp="1"/>
          </p:cNvSpPr>
          <p:nvPr>
            <p:ph idx="1"/>
          </p:nvPr>
        </p:nvSpPr>
        <p:spPr>
          <a:xfrm>
            <a:off x="685346" y="1732450"/>
            <a:ext cx="5483806" cy="4058751"/>
          </a:xfrm>
        </p:spPr>
        <p:txBody>
          <a:bodyPr>
            <a:normAutofit/>
          </a:bodyPr>
          <a:lstStyle/>
          <a:p>
            <a:r>
              <a:rPr lang="en-US" dirty="0"/>
              <a:t>Portland State University</a:t>
            </a:r>
          </a:p>
          <a:p>
            <a:r>
              <a:rPr lang="en-US" dirty="0"/>
              <a:t>Aerospace Society (PSAS)</a:t>
            </a:r>
          </a:p>
          <a:p>
            <a:pPr lvl="1"/>
            <a:r>
              <a:rPr lang="en-US" dirty="0"/>
              <a:t>Andrew</a:t>
            </a:r>
          </a:p>
          <a:p>
            <a:pPr lvl="1"/>
            <a:r>
              <a:rPr lang="en-US" dirty="0"/>
              <a:t>Glenn</a:t>
            </a:r>
          </a:p>
          <a:p>
            <a:pPr lvl="1"/>
            <a:r>
              <a:rPr lang="en-US" dirty="0"/>
              <a:t>Theo</a:t>
            </a:r>
          </a:p>
          <a:p>
            <a:pPr lvl="1"/>
            <a:r>
              <a:rPr lang="en-US" dirty="0"/>
              <a:t>Kenny</a:t>
            </a:r>
          </a:p>
          <a:p>
            <a:pPr lvl="1"/>
            <a:r>
              <a:rPr lang="en-US" dirty="0"/>
              <a:t>Jaime</a:t>
            </a:r>
          </a:p>
          <a:p>
            <a:pPr lvl="1"/>
            <a:r>
              <a:rPr lang="en-US" dirty="0"/>
              <a:t>Eric</a:t>
            </a:r>
          </a:p>
          <a:p>
            <a:endParaRPr lang="en-US" dirty="0"/>
          </a:p>
          <a:p>
            <a:endParaRPr lang="en-US" dirty="0"/>
          </a:p>
          <a:p>
            <a:endParaRPr lang="en-US" dirty="0"/>
          </a:p>
          <a:p>
            <a:endParaRPr lang="en-US" dirty="0"/>
          </a:p>
        </p:txBody>
      </p:sp>
    </p:spTree>
  </p:cSld>
  <p:clrMapOvr>
    <a:masterClrMapping/>
  </p:clrMapOvr>
  <p:timing>
    <p:tnLst>
      <p:par>
        <p:cTn id="1" dur="indefinite" restart="never" nodeType="tmRoot">
          <p:childTnLst>
            <p:seq>
              <p:cTn id="2" nodeType="mainSeq">
                <p:childTnLst>
                  <p:par>
                    <p:cTn id="3"/>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Q&amp;A / DEMO</a:t>
            </a:r>
          </a:p>
        </p:txBody>
      </p:sp>
      <p:sp>
        <p:nvSpPr>
          <p:cNvPr id="3" name="Content Placeholder 2"/>
          <p:cNvSpPr>
            <a:spLocks noGrp="1"/>
          </p:cNvSpPr>
          <p:nvPr>
            <p:ph idx="1"/>
          </p:nvPr>
        </p:nvSpPr>
        <p:spPr/>
        <p:txBody>
          <a:bodyPr/>
          <a:lstStyle/>
          <a:p>
            <a:endParaRPr lang="en-US" dirty="0"/>
          </a:p>
        </p:txBody>
      </p:sp>
    </p:spTree>
    <p:extLst>
      <p:ext uri="{BB962C8B-B14F-4D97-AF65-F5344CB8AC3E}">
        <p14:creationId xmlns:p14="http://schemas.microsoft.com/office/powerpoint/2010/main" val="30444805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Requirements</a:t>
            </a:r>
          </a:p>
        </p:txBody>
      </p:sp>
      <p:sp>
        <p:nvSpPr>
          <p:cNvPr id="3" name="Content Placeholder 2"/>
          <p:cNvSpPr>
            <a:spLocks noGrp="1"/>
          </p:cNvSpPr>
          <p:nvPr>
            <p:ph idx="1"/>
          </p:nvPr>
        </p:nvSpPr>
        <p:spPr>
          <a:xfrm>
            <a:off x="148530" y="1580050"/>
            <a:ext cx="5115447" cy="5084361"/>
          </a:xfrm>
        </p:spPr>
        <p:txBody>
          <a:bodyPr>
            <a:noAutofit/>
          </a:bodyPr>
          <a:lstStyle/>
          <a:p>
            <a:pPr>
              <a:buFont typeface="Arial" panose="020B0604020202020204" pitchFamily="34" charset="0"/>
              <a:buChar char="•"/>
            </a:pPr>
            <a:r>
              <a:rPr lang="en-US" sz="1100" dirty="0">
                <a:ln w="0"/>
                <a:solidFill>
                  <a:schemeClr val="tx1"/>
                </a:solidFill>
                <a:effectLst>
                  <a:outerShdw blurRad="38100" dist="19050" dir="2700000" algn="tl" rotWithShape="0">
                    <a:schemeClr val="dk1">
                      <a:alpha val="40000"/>
                    </a:schemeClr>
                  </a:outerShdw>
                </a:effectLst>
              </a:rPr>
              <a:t>Must</a:t>
            </a:r>
          </a:p>
          <a:p>
            <a:pPr lvl="1">
              <a:buFont typeface="Arial" panose="020B0604020202020204" pitchFamily="34" charset="0"/>
              <a:buChar char="•"/>
            </a:pPr>
            <a:r>
              <a:rPr lang="en-US" sz="1100" dirty="0">
                <a:ln w="0"/>
                <a:solidFill>
                  <a:schemeClr val="tx1"/>
                </a:solidFill>
                <a:effectLst>
                  <a:outerShdw blurRad="38100" dist="19050" dir="2700000" algn="tl" rotWithShape="0">
                    <a:schemeClr val="dk1">
                      <a:alpha val="40000"/>
                    </a:schemeClr>
                  </a:outerShdw>
                </a:effectLst>
              </a:rPr>
              <a:t>Environment</a:t>
            </a:r>
          </a:p>
          <a:p>
            <a:pPr lvl="2">
              <a:buFont typeface="Arial" panose="020B0604020202020204" pitchFamily="34" charset="0"/>
              <a:buChar char="•"/>
            </a:pPr>
            <a:r>
              <a:rPr lang="en-US" sz="1100" dirty="0">
                <a:ln w="0"/>
                <a:solidFill>
                  <a:schemeClr val="tx1"/>
                </a:solidFill>
                <a:effectLst>
                  <a:outerShdw blurRad="38100" dist="19050" dir="2700000" algn="tl" rotWithShape="0">
                    <a:schemeClr val="dk1">
                      <a:alpha val="40000"/>
                    </a:schemeClr>
                  </a:outerShdw>
                </a:effectLst>
              </a:rPr>
              <a:t>Use parts rated in an Industrial Operating Temperature Range (−40°C to 80°C)</a:t>
            </a:r>
          </a:p>
          <a:p>
            <a:pPr lvl="1">
              <a:buFont typeface="Arial" panose="020B0604020202020204" pitchFamily="34" charset="0"/>
              <a:buChar char="•"/>
            </a:pPr>
            <a:r>
              <a:rPr lang="en-US" sz="1100" dirty="0">
                <a:ln w="0"/>
                <a:solidFill>
                  <a:schemeClr val="tx1"/>
                </a:solidFill>
                <a:effectLst>
                  <a:outerShdw blurRad="38100" dist="19050" dir="2700000" algn="tl" rotWithShape="0">
                    <a:schemeClr val="dk1">
                      <a:alpha val="40000"/>
                    </a:schemeClr>
                  </a:outerShdw>
                </a:effectLst>
              </a:rPr>
              <a:t>Communication block ("radio")</a:t>
            </a:r>
          </a:p>
          <a:p>
            <a:pPr lvl="2">
              <a:buFont typeface="Arial" panose="020B0604020202020204" pitchFamily="34" charset="0"/>
              <a:buChar char="•"/>
            </a:pPr>
            <a:r>
              <a:rPr lang="en-US" sz="1100" dirty="0">
                <a:ln w="0"/>
                <a:solidFill>
                  <a:schemeClr val="tx1"/>
                </a:solidFill>
                <a:effectLst>
                  <a:outerShdw blurRad="38100" dist="19050" dir="2700000" algn="tl" rotWithShape="0">
                    <a:schemeClr val="dk1">
                      <a:alpha val="40000"/>
                    </a:schemeClr>
                  </a:outerShdw>
                </a:effectLst>
              </a:rPr>
              <a:t>Operate in the 70 cm band (436 to 438 MHz)</a:t>
            </a:r>
          </a:p>
          <a:p>
            <a:pPr lvl="3">
              <a:buFont typeface="Arial" panose="020B0604020202020204" pitchFamily="34" charset="0"/>
              <a:buChar char="•"/>
            </a:pPr>
            <a:r>
              <a:rPr lang="en-US" sz="1100" dirty="0">
                <a:ln w="0"/>
                <a:solidFill>
                  <a:schemeClr val="tx1"/>
                </a:solidFill>
                <a:effectLst>
                  <a:outerShdw blurRad="38100" dist="19050" dir="2700000" algn="tl" rotWithShape="0">
                    <a:schemeClr val="dk1">
                      <a:alpha val="40000"/>
                    </a:schemeClr>
                  </a:outerShdw>
                </a:effectLst>
              </a:rPr>
              <a:t>Use IARU specified frequency for RF </a:t>
            </a:r>
            <a:r>
              <a:rPr lang="en-US" sz="1100" dirty="0" err="1">
                <a:ln w="0"/>
                <a:solidFill>
                  <a:schemeClr val="tx1"/>
                </a:solidFill>
                <a:effectLst>
                  <a:outerShdw blurRad="38100" dist="19050" dir="2700000" algn="tl" rotWithShape="0">
                    <a:schemeClr val="dk1">
                      <a:alpha val="40000"/>
                    </a:schemeClr>
                  </a:outerShdw>
                </a:effectLst>
              </a:rPr>
              <a:t>comms</a:t>
            </a:r>
            <a:r>
              <a:rPr lang="en-US" sz="1100" dirty="0">
                <a:ln w="0"/>
                <a:solidFill>
                  <a:schemeClr val="tx1"/>
                </a:solidFill>
                <a:effectLst>
                  <a:outerShdw blurRad="38100" dist="19050" dir="2700000" algn="tl" rotWithShape="0">
                    <a:schemeClr val="dk1">
                      <a:alpha val="40000"/>
                    </a:schemeClr>
                  </a:outerShdw>
                </a:effectLst>
              </a:rPr>
              <a:t> and make appropriate changes if necessary</a:t>
            </a:r>
          </a:p>
          <a:p>
            <a:pPr lvl="2">
              <a:buFont typeface="Arial" panose="020B0604020202020204" pitchFamily="34" charset="0"/>
              <a:buChar char="•"/>
            </a:pPr>
            <a:r>
              <a:rPr lang="en-US" sz="1100" dirty="0">
                <a:ln w="0"/>
                <a:solidFill>
                  <a:schemeClr val="tx1"/>
                </a:solidFill>
                <a:effectLst>
                  <a:outerShdw blurRad="38100" dist="19050" dir="2700000" algn="tl" rotWithShape="0">
                    <a:schemeClr val="dk1">
                      <a:alpha val="40000"/>
                    </a:schemeClr>
                  </a:outerShdw>
                </a:effectLst>
              </a:rPr>
              <a:t>Meet FCC Amateur Radio Licensing requirements (Title 47 CFR part 97)</a:t>
            </a:r>
          </a:p>
          <a:p>
            <a:pPr lvl="2">
              <a:buFont typeface="Arial" panose="020B0604020202020204" pitchFamily="34" charset="0"/>
              <a:buChar char="•"/>
            </a:pPr>
            <a:r>
              <a:rPr lang="en-US" sz="1100" dirty="0">
                <a:ln w="0"/>
                <a:solidFill>
                  <a:schemeClr val="tx1"/>
                </a:solidFill>
                <a:effectLst>
                  <a:outerShdw blurRad="38100" dist="19050" dir="2700000" algn="tl" rotWithShape="0">
                    <a:schemeClr val="dk1">
                      <a:alpha val="40000"/>
                    </a:schemeClr>
                  </a:outerShdw>
                </a:effectLst>
              </a:rPr>
              <a:t>Meet 10km link budget</a:t>
            </a:r>
          </a:p>
          <a:p>
            <a:pPr lvl="2">
              <a:buFont typeface="Arial" panose="020B0604020202020204" pitchFamily="34" charset="0"/>
              <a:buChar char="•"/>
            </a:pPr>
            <a:r>
              <a:rPr lang="en-US" sz="1100" dirty="0">
                <a:ln w="0"/>
                <a:solidFill>
                  <a:schemeClr val="tx1"/>
                </a:solidFill>
                <a:effectLst>
                  <a:outerShdw blurRad="38100" dist="19050" dir="2700000" algn="tl" rotWithShape="0">
                    <a:schemeClr val="dk1">
                      <a:alpha val="40000"/>
                    </a:schemeClr>
                  </a:outerShdw>
                </a:effectLst>
              </a:rPr>
              <a:t>Have bidirectional communication interface to Payload via UART</a:t>
            </a:r>
          </a:p>
          <a:p>
            <a:pPr lvl="2">
              <a:buFont typeface="Arial" panose="020B0604020202020204" pitchFamily="34" charset="0"/>
              <a:buChar char="•"/>
            </a:pPr>
            <a:r>
              <a:rPr lang="en-US" sz="1100" dirty="0">
                <a:ln w="0"/>
                <a:solidFill>
                  <a:schemeClr val="tx1"/>
                </a:solidFill>
                <a:effectLst>
                  <a:outerShdw blurRad="38100" dist="19050" dir="2700000" algn="tl" rotWithShape="0">
                    <a:schemeClr val="dk1">
                      <a:alpha val="40000"/>
                    </a:schemeClr>
                  </a:outerShdw>
                </a:effectLst>
              </a:rPr>
              <a:t>Local storage for communication in/out queues</a:t>
            </a:r>
          </a:p>
          <a:p>
            <a:pPr lvl="1">
              <a:buFont typeface="Arial" panose="020B0604020202020204" pitchFamily="34" charset="0"/>
              <a:buChar char="•"/>
            </a:pPr>
            <a:r>
              <a:rPr lang="en-US" sz="1100" dirty="0">
                <a:ln w="0"/>
                <a:solidFill>
                  <a:schemeClr val="tx1"/>
                </a:solidFill>
                <a:effectLst>
                  <a:outerShdw blurRad="38100" dist="19050" dir="2700000" algn="tl" rotWithShape="0">
                    <a:schemeClr val="dk1">
                      <a:alpha val="40000"/>
                    </a:schemeClr>
                  </a:outerShdw>
                </a:effectLst>
              </a:rPr>
              <a:t>Energy storage</a:t>
            </a:r>
          </a:p>
          <a:p>
            <a:pPr lvl="2">
              <a:buFont typeface="Arial" panose="020B0604020202020204" pitchFamily="34" charset="0"/>
              <a:buChar char="•"/>
            </a:pPr>
            <a:r>
              <a:rPr lang="en-US" sz="1100" dirty="0">
                <a:ln w="0"/>
                <a:solidFill>
                  <a:schemeClr val="tx1"/>
                </a:solidFill>
                <a:effectLst>
                  <a:outerShdw blurRad="38100" dist="19050" dir="2700000" algn="tl" rotWithShape="0">
                    <a:schemeClr val="dk1">
                      <a:alpha val="40000"/>
                    </a:schemeClr>
                  </a:outerShdw>
                </a:effectLst>
              </a:rPr>
              <a:t>Use an energy storage system to power the modules when not in sunlight</a:t>
            </a:r>
          </a:p>
          <a:p>
            <a:pPr lvl="1">
              <a:buFont typeface="Arial" panose="020B0604020202020204" pitchFamily="34" charset="0"/>
              <a:buChar char="•"/>
            </a:pPr>
            <a:r>
              <a:rPr lang="en-US" sz="1100" dirty="0">
                <a:ln w="0"/>
                <a:solidFill>
                  <a:schemeClr val="tx1"/>
                </a:solidFill>
                <a:effectLst>
                  <a:outerShdw blurRad="38100" dist="19050" dir="2700000" algn="tl" rotWithShape="0">
                    <a:schemeClr val="dk1">
                      <a:alpha val="40000"/>
                    </a:schemeClr>
                  </a:outerShdw>
                </a:effectLst>
              </a:rPr>
              <a:t>Energy Switching/Control</a:t>
            </a:r>
          </a:p>
          <a:p>
            <a:pPr lvl="2">
              <a:buFont typeface="Arial" panose="020B0604020202020204" pitchFamily="34" charset="0"/>
              <a:buChar char="•"/>
            </a:pPr>
            <a:r>
              <a:rPr lang="en-US" sz="1100" dirty="0">
                <a:ln w="0"/>
                <a:solidFill>
                  <a:schemeClr val="tx1"/>
                </a:solidFill>
                <a:effectLst>
                  <a:outerShdw blurRad="38100" dist="19050" dir="2700000" algn="tl" rotWithShape="0">
                    <a:schemeClr val="dk1">
                      <a:alpha val="40000"/>
                    </a:schemeClr>
                  </a:outerShdw>
                </a:effectLst>
              </a:rPr>
              <a:t>Be able to seamlessly switch energy sources to the load (System Controller)</a:t>
            </a:r>
          </a:p>
          <a:p>
            <a:pPr marL="450000" lvl="1" indent="0">
              <a:buNone/>
            </a:pPr>
            <a:endParaRPr lang="en-US" sz="1300" dirty="0">
              <a:solidFill>
                <a:schemeClr val="tx1"/>
              </a:solidFill>
            </a:endParaRPr>
          </a:p>
          <a:p>
            <a:pPr lvl="1"/>
            <a:endParaRPr lang="en-US" sz="1300" dirty="0">
              <a:solidFill>
                <a:schemeClr val="tx1"/>
              </a:solidFill>
              <a:effectLst/>
            </a:endParaRPr>
          </a:p>
        </p:txBody>
      </p:sp>
      <p:sp>
        <p:nvSpPr>
          <p:cNvPr id="5" name="TextBox 4"/>
          <p:cNvSpPr txBox="1"/>
          <p:nvPr/>
        </p:nvSpPr>
        <p:spPr>
          <a:xfrm>
            <a:off x="4917989" y="1837037"/>
            <a:ext cx="4049692" cy="3754874"/>
          </a:xfrm>
          <a:prstGeom prst="rect">
            <a:avLst/>
          </a:prstGeom>
          <a:noFill/>
        </p:spPr>
        <p:txBody>
          <a:bodyPr wrap="square" rtlCol="0">
            <a:spAutoFit/>
          </a:bodyPr>
          <a:lstStyle/>
          <a:p>
            <a:pPr marL="628650" lvl="1" indent="-171450">
              <a:buFont typeface="Arial" panose="020B0604020202020204" pitchFamily="34" charset="0"/>
              <a:buChar char="•"/>
            </a:pPr>
            <a:r>
              <a:rPr lang="en-US" sz="1100" dirty="0">
                <a:ln w="0"/>
                <a:effectLst>
                  <a:outerShdw blurRad="38100" dist="19050" dir="2700000" algn="tl" rotWithShape="0">
                    <a:schemeClr val="dk1">
                      <a:alpha val="40000"/>
                    </a:schemeClr>
                  </a:outerShdw>
                </a:effectLst>
              </a:rPr>
              <a:t>System controller ("Controller")</a:t>
            </a:r>
          </a:p>
          <a:p>
            <a:pPr marL="1085850" lvl="2" indent="-171450">
              <a:buFont typeface="Arial" panose="020B0604020202020204" pitchFamily="34" charset="0"/>
              <a:buChar char="•"/>
            </a:pPr>
            <a:r>
              <a:rPr lang="en-US" sz="1100" dirty="0">
                <a:ln w="0"/>
                <a:effectLst>
                  <a:outerShdw blurRad="38100" dist="19050" dir="2700000" algn="tl" rotWithShape="0">
                    <a:schemeClr val="dk1">
                      <a:alpha val="40000"/>
                    </a:schemeClr>
                  </a:outerShdw>
                </a:effectLst>
              </a:rPr>
              <a:t>Radiation tolerant analogue "system watchdog" controller</a:t>
            </a:r>
            <a:br>
              <a:rPr lang="en-US" sz="1100" dirty="0">
                <a:ln w="0"/>
                <a:effectLst>
                  <a:outerShdw blurRad="38100" dist="19050" dir="2700000" algn="tl" rotWithShape="0">
                    <a:schemeClr val="dk1">
                      <a:alpha val="40000"/>
                    </a:schemeClr>
                  </a:outerShdw>
                </a:effectLst>
              </a:rPr>
            </a:br>
            <a:endParaRPr lang="en-US" sz="1100" dirty="0">
              <a:ln w="0"/>
              <a:effectLst>
                <a:outerShdw blurRad="38100" dist="19050" dir="2700000" algn="tl" rotWithShape="0">
                  <a:schemeClr val="dk1">
                    <a:alpha val="40000"/>
                  </a:schemeClr>
                </a:outerShdw>
              </a:effectLst>
            </a:endParaRPr>
          </a:p>
          <a:p>
            <a:pPr marL="1085850" lvl="2" indent="-171450">
              <a:buFont typeface="Arial" panose="020B0604020202020204" pitchFamily="34" charset="0"/>
              <a:buChar char="•"/>
            </a:pPr>
            <a:r>
              <a:rPr lang="en-US" sz="1100" dirty="0">
                <a:ln w="0"/>
                <a:effectLst>
                  <a:outerShdw blurRad="38100" dist="19050" dir="2700000" algn="tl" rotWithShape="0">
                    <a:schemeClr val="dk1">
                      <a:alpha val="40000"/>
                    </a:schemeClr>
                  </a:outerShdw>
                </a:effectLst>
              </a:rPr>
              <a:t>Power switches to turn other blocks on and off</a:t>
            </a:r>
            <a:br>
              <a:rPr lang="en-US" sz="1100" dirty="0">
                <a:ln w="0"/>
                <a:effectLst>
                  <a:outerShdw blurRad="38100" dist="19050" dir="2700000" algn="tl" rotWithShape="0">
                    <a:schemeClr val="dk1">
                      <a:alpha val="40000"/>
                    </a:schemeClr>
                  </a:outerShdw>
                </a:effectLst>
              </a:rPr>
            </a:br>
            <a:endParaRPr lang="en-US" sz="1100" dirty="0">
              <a:ln w="0"/>
              <a:effectLst>
                <a:outerShdw blurRad="38100" dist="19050" dir="2700000" algn="tl" rotWithShape="0">
                  <a:schemeClr val="dk1">
                    <a:alpha val="40000"/>
                  </a:schemeClr>
                </a:outerShdw>
              </a:effectLst>
            </a:endParaRPr>
          </a:p>
          <a:p>
            <a:pPr marL="1085850" lvl="2" indent="-171450">
              <a:buFont typeface="Arial" panose="020B0604020202020204" pitchFamily="34" charset="0"/>
              <a:buChar char="•"/>
            </a:pPr>
            <a:r>
              <a:rPr lang="en-US" sz="1100" dirty="0">
                <a:ln w="0"/>
                <a:effectLst>
                  <a:outerShdw blurRad="38100" dist="19050" dir="2700000" algn="tl" rotWithShape="0">
                    <a:schemeClr val="dk1">
                      <a:alpha val="40000"/>
                    </a:schemeClr>
                  </a:outerShdw>
                </a:effectLst>
              </a:rPr>
              <a:t>Monitor energy storage and energy harvesting systems (no)</a:t>
            </a:r>
            <a:br>
              <a:rPr lang="en-US" sz="1100" dirty="0">
                <a:ln w="0"/>
                <a:effectLst>
                  <a:outerShdw blurRad="38100" dist="19050" dir="2700000" algn="tl" rotWithShape="0">
                    <a:schemeClr val="dk1">
                      <a:alpha val="40000"/>
                    </a:schemeClr>
                  </a:outerShdw>
                </a:effectLst>
              </a:rPr>
            </a:br>
            <a:endParaRPr lang="en-US" sz="1100" dirty="0">
              <a:ln w="0"/>
              <a:effectLst>
                <a:outerShdw blurRad="38100" dist="19050" dir="2700000" algn="tl" rotWithShape="0">
                  <a:schemeClr val="dk1">
                    <a:alpha val="40000"/>
                  </a:schemeClr>
                </a:outerShdw>
              </a:effectLst>
            </a:endParaRPr>
          </a:p>
          <a:p>
            <a:pPr marL="1085850" lvl="2" indent="-171450">
              <a:buFont typeface="Arial" panose="020B0604020202020204" pitchFamily="34" charset="0"/>
              <a:buChar char="•"/>
            </a:pPr>
            <a:r>
              <a:rPr lang="en-US" sz="1100" dirty="0">
                <a:ln w="0"/>
                <a:effectLst>
                  <a:outerShdw blurRad="38100" dist="19050" dir="2700000" algn="tl" rotWithShape="0">
                    <a:schemeClr val="dk1">
                      <a:alpha val="40000"/>
                    </a:schemeClr>
                  </a:outerShdw>
                </a:effectLst>
              </a:rPr>
              <a:t>Communication link with communication block (kind of)</a:t>
            </a:r>
            <a:br>
              <a:rPr lang="en-US" sz="1100" dirty="0">
                <a:ln w="0"/>
                <a:effectLst>
                  <a:outerShdw blurRad="38100" dist="19050" dir="2700000" algn="tl" rotWithShape="0">
                    <a:schemeClr val="dk1">
                      <a:alpha val="40000"/>
                    </a:schemeClr>
                  </a:outerShdw>
                </a:effectLst>
              </a:rPr>
            </a:br>
            <a:endParaRPr lang="en-US" sz="1100" dirty="0">
              <a:ln w="0"/>
              <a:effectLst>
                <a:outerShdw blurRad="38100" dist="19050" dir="2700000" algn="tl" rotWithShape="0">
                  <a:schemeClr val="dk1">
                    <a:alpha val="40000"/>
                  </a:schemeClr>
                </a:outerShdw>
              </a:effectLst>
            </a:endParaRPr>
          </a:p>
          <a:p>
            <a:pPr marL="628650" lvl="1" indent="-171450">
              <a:buFont typeface="Arial" panose="020B0604020202020204" pitchFamily="34" charset="0"/>
              <a:buChar char="•"/>
            </a:pPr>
            <a:r>
              <a:rPr lang="en-US" sz="1100" dirty="0">
                <a:ln w="0"/>
                <a:effectLst>
                  <a:outerShdw blurRad="38100" dist="19050" dir="2700000" algn="tl" rotWithShape="0">
                    <a:schemeClr val="dk1">
                      <a:alpha val="40000"/>
                    </a:schemeClr>
                  </a:outerShdw>
                </a:effectLst>
              </a:rPr>
              <a:t>CubeSat requirements</a:t>
            </a:r>
          </a:p>
          <a:p>
            <a:pPr marL="1085850" lvl="2" indent="-171450">
              <a:buFont typeface="Arial" panose="020B0604020202020204" pitchFamily="34" charset="0"/>
              <a:buChar char="•"/>
            </a:pPr>
            <a:r>
              <a:rPr lang="en-US" sz="1100" dirty="0">
                <a:ln w="0"/>
                <a:effectLst>
                  <a:outerShdw blurRad="38100" dist="19050" dir="2700000" algn="tl" rotWithShape="0">
                    <a:schemeClr val="dk1">
                      <a:alpha val="40000"/>
                    </a:schemeClr>
                  </a:outerShdw>
                </a:effectLst>
              </a:rPr>
              <a:t>Conforms to latest CubeSat specification where applicable</a:t>
            </a:r>
            <a:br>
              <a:rPr lang="en-US" sz="1100" dirty="0">
                <a:ln w="0"/>
                <a:effectLst>
                  <a:outerShdw blurRad="38100" dist="19050" dir="2700000" algn="tl" rotWithShape="0">
                    <a:schemeClr val="dk1">
                      <a:alpha val="40000"/>
                    </a:schemeClr>
                  </a:outerShdw>
                </a:effectLst>
              </a:rPr>
            </a:br>
            <a:endParaRPr lang="en-US" sz="1100" dirty="0">
              <a:ln w="0"/>
              <a:effectLst>
                <a:outerShdw blurRad="38100" dist="19050" dir="2700000" algn="tl" rotWithShape="0">
                  <a:schemeClr val="dk1">
                    <a:alpha val="40000"/>
                  </a:schemeClr>
                </a:outerShdw>
              </a:effectLst>
            </a:endParaRPr>
          </a:p>
          <a:p>
            <a:pPr marL="1085850" lvl="2" indent="-171450">
              <a:buFont typeface="Arial" panose="020B0604020202020204" pitchFamily="34" charset="0"/>
              <a:buChar char="•"/>
            </a:pPr>
            <a:r>
              <a:rPr lang="en-US" sz="1100" dirty="0">
                <a:ln w="0"/>
                <a:effectLst>
                  <a:outerShdw blurRad="38100" dist="19050" dir="2700000" algn="tl" rotWithShape="0">
                    <a:schemeClr val="dk1">
                      <a:alpha val="40000"/>
                    </a:schemeClr>
                  </a:outerShdw>
                </a:effectLst>
              </a:rPr>
              <a:t>Fits in 1/4 1U CubeSat</a:t>
            </a:r>
            <a:br>
              <a:rPr lang="en-US" sz="1100" dirty="0">
                <a:ln w="0"/>
                <a:effectLst>
                  <a:outerShdw blurRad="38100" dist="19050" dir="2700000" algn="tl" rotWithShape="0">
                    <a:schemeClr val="dk1">
                      <a:alpha val="40000"/>
                    </a:schemeClr>
                  </a:outerShdw>
                </a:effectLst>
              </a:rPr>
            </a:br>
            <a:endParaRPr lang="en-US" sz="1100" dirty="0">
              <a:ln w="0"/>
              <a:effectLst>
                <a:outerShdw blurRad="38100" dist="19050" dir="2700000" algn="tl" rotWithShape="0">
                  <a:schemeClr val="dk1">
                    <a:alpha val="40000"/>
                  </a:schemeClr>
                </a:outerShdw>
              </a:effectLst>
            </a:endParaRPr>
          </a:p>
          <a:p>
            <a:pPr marL="1085850" lvl="2" indent="-171450">
              <a:buFont typeface="Arial" panose="020B0604020202020204" pitchFamily="34" charset="0"/>
              <a:buChar char="•"/>
            </a:pPr>
            <a:r>
              <a:rPr lang="en-US" sz="1100" dirty="0">
                <a:ln w="0"/>
                <a:effectLst>
                  <a:outerShdw blurRad="38100" dist="19050" dir="2700000" algn="tl" rotWithShape="0">
                    <a:schemeClr val="dk1">
                      <a:alpha val="40000"/>
                    </a:schemeClr>
                  </a:outerShdw>
                </a:effectLst>
              </a:rPr>
              <a:t>Weighs less than 250 g</a:t>
            </a:r>
            <a:br>
              <a:rPr lang="en-US" sz="1100" b="1" dirty="0"/>
            </a:br>
            <a:endParaRPr lang="en-US" sz="1100" b="1" dirty="0"/>
          </a:p>
          <a:p>
            <a:endParaRPr lang="en-US" dirty="0"/>
          </a:p>
        </p:txBody>
      </p:sp>
    </p:spTree>
    <p:extLst>
      <p:ext uri="{BB962C8B-B14F-4D97-AF65-F5344CB8AC3E}">
        <p14:creationId xmlns:p14="http://schemas.microsoft.com/office/powerpoint/2010/main" val="21089988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Stretch Goals</a:t>
            </a:r>
          </a:p>
        </p:txBody>
      </p:sp>
      <p:sp>
        <p:nvSpPr>
          <p:cNvPr id="4" name="TextBox 3"/>
          <p:cNvSpPr txBox="1"/>
          <p:nvPr/>
        </p:nvSpPr>
        <p:spPr>
          <a:xfrm>
            <a:off x="685346" y="1580050"/>
            <a:ext cx="4604952" cy="5693866"/>
          </a:xfrm>
          <a:prstGeom prst="rect">
            <a:avLst/>
          </a:prstGeom>
          <a:noFill/>
        </p:spPr>
        <p:txBody>
          <a:bodyPr wrap="square" rtlCol="0">
            <a:spAutoFit/>
          </a:bodyPr>
          <a:lstStyle/>
          <a:p>
            <a:pPr marL="285750" indent="-285750">
              <a:buFont typeface="Arial" panose="020B0604020202020204" pitchFamily="34" charset="0"/>
              <a:buChar char="•"/>
            </a:pPr>
            <a:r>
              <a:rPr lang="en-US" sz="1400" u="sng" dirty="0">
                <a:ln w="0"/>
                <a:effectLst>
                  <a:outerShdw blurRad="38100" dist="19050" dir="2700000" algn="tl" rotWithShape="0">
                    <a:schemeClr val="dk1">
                      <a:alpha val="40000"/>
                    </a:schemeClr>
                  </a:outerShdw>
                </a:effectLst>
              </a:rPr>
              <a:t>Should</a:t>
            </a:r>
          </a:p>
          <a:p>
            <a:pPr marL="742950" lvl="1" indent="-285750">
              <a:buFont typeface="Arial" panose="020B0604020202020204" pitchFamily="34" charset="0"/>
              <a:buChar char="•"/>
            </a:pPr>
            <a:r>
              <a:rPr lang="en-US" sz="1400" dirty="0">
                <a:ln w="0"/>
                <a:effectLst>
                  <a:outerShdw blurRad="38100" dist="19050" dir="2700000" algn="tl" rotWithShape="0">
                    <a:schemeClr val="dk1">
                      <a:alpha val="40000"/>
                    </a:schemeClr>
                  </a:outerShdw>
                </a:effectLst>
              </a:rPr>
              <a:t>In general</a:t>
            </a:r>
          </a:p>
          <a:p>
            <a:pPr marL="1200150" lvl="2" indent="-285750">
              <a:buFont typeface="Arial" panose="020B0604020202020204" pitchFamily="34" charset="0"/>
              <a:buChar char="•"/>
            </a:pPr>
            <a:r>
              <a:rPr lang="en-US" sz="1400" dirty="0">
                <a:ln w="0"/>
                <a:effectLst>
                  <a:outerShdw blurRad="38100" dist="19050" dir="2700000" algn="tl" rotWithShape="0">
                    <a:schemeClr val="dk1">
                      <a:alpha val="40000"/>
                    </a:schemeClr>
                  </a:outerShdw>
                </a:effectLst>
              </a:rPr>
              <a:t>Use as many COTS (Commercial Off The Shelf) parts as possible</a:t>
            </a:r>
          </a:p>
          <a:p>
            <a:pPr marL="742950" lvl="1" indent="-285750">
              <a:buFont typeface="Arial" panose="020B0604020202020204" pitchFamily="34" charset="0"/>
              <a:buChar char="•"/>
            </a:pPr>
            <a:r>
              <a:rPr lang="en-US" sz="1400" dirty="0">
                <a:ln w="0"/>
                <a:effectLst>
                  <a:outerShdw blurRad="38100" dist="19050" dir="2700000" algn="tl" rotWithShape="0">
                    <a:schemeClr val="dk1">
                      <a:alpha val="40000"/>
                    </a:schemeClr>
                  </a:outerShdw>
                </a:effectLst>
              </a:rPr>
              <a:t>Energy Storage</a:t>
            </a:r>
          </a:p>
          <a:p>
            <a:pPr marL="1200150" lvl="2" indent="-285750">
              <a:buFont typeface="Arial" panose="020B0604020202020204" pitchFamily="34" charset="0"/>
              <a:buChar char="•"/>
            </a:pPr>
            <a:r>
              <a:rPr lang="en-US" sz="1400" dirty="0">
                <a:ln w="0"/>
                <a:effectLst>
                  <a:outerShdw blurRad="38100" dist="19050" dir="2700000" algn="tl" rotWithShape="0">
                    <a:schemeClr val="dk1">
                      <a:alpha val="40000"/>
                    </a:schemeClr>
                  </a:outerShdw>
                </a:effectLst>
              </a:rPr>
              <a:t>Monitor the state of charge of the battery</a:t>
            </a:r>
          </a:p>
          <a:p>
            <a:pPr marL="1657350" lvl="3" indent="-285750">
              <a:buFont typeface="Arial" panose="020B0604020202020204" pitchFamily="34" charset="0"/>
              <a:buChar char="•"/>
            </a:pPr>
            <a:r>
              <a:rPr lang="en-US" sz="1400" dirty="0">
                <a:ln w="0"/>
                <a:effectLst>
                  <a:outerShdw blurRad="38100" dist="19050" dir="2700000" algn="tl" rotWithShape="0">
                    <a:schemeClr val="dk1">
                      <a:alpha val="40000"/>
                    </a:schemeClr>
                  </a:outerShdw>
                </a:effectLst>
              </a:rPr>
              <a:t>Voltage</a:t>
            </a:r>
          </a:p>
          <a:p>
            <a:pPr marL="1657350" lvl="3" indent="-285750">
              <a:buFont typeface="Arial" panose="020B0604020202020204" pitchFamily="34" charset="0"/>
              <a:buChar char="•"/>
            </a:pPr>
            <a:r>
              <a:rPr lang="en-US" sz="1400" dirty="0">
                <a:ln w="0"/>
                <a:effectLst>
                  <a:outerShdw blurRad="38100" dist="19050" dir="2700000" algn="tl" rotWithShape="0">
                    <a:schemeClr val="dk1">
                      <a:alpha val="40000"/>
                    </a:schemeClr>
                  </a:outerShdw>
                </a:effectLst>
              </a:rPr>
              <a:t>Current</a:t>
            </a:r>
          </a:p>
          <a:p>
            <a:pPr marL="1657350" lvl="3" indent="-285750">
              <a:buFont typeface="Arial" panose="020B0604020202020204" pitchFamily="34" charset="0"/>
              <a:buChar char="•"/>
            </a:pPr>
            <a:r>
              <a:rPr lang="en-US" sz="1400" dirty="0">
                <a:ln w="0"/>
                <a:effectLst>
                  <a:outerShdw blurRad="38100" dist="19050" dir="2700000" algn="tl" rotWithShape="0">
                    <a:schemeClr val="dk1">
                      <a:alpha val="40000"/>
                    </a:schemeClr>
                  </a:outerShdw>
                </a:effectLst>
              </a:rPr>
              <a:t>Charge (Coulombs)</a:t>
            </a:r>
          </a:p>
          <a:p>
            <a:pPr marL="742950" lvl="1" indent="-285750">
              <a:buFont typeface="Arial" panose="020B0604020202020204" pitchFamily="34" charset="0"/>
              <a:buChar char="•"/>
            </a:pPr>
            <a:r>
              <a:rPr lang="en-US" sz="1400" dirty="0">
                <a:ln w="0"/>
                <a:effectLst>
                  <a:outerShdw blurRad="38100" dist="19050" dir="2700000" algn="tl" rotWithShape="0">
                    <a:schemeClr val="dk1">
                      <a:alpha val="40000"/>
                    </a:schemeClr>
                  </a:outerShdw>
                </a:effectLst>
              </a:rPr>
              <a:t>Environment</a:t>
            </a:r>
          </a:p>
          <a:p>
            <a:pPr marL="1200150" lvl="2" indent="-285750">
              <a:buFont typeface="Arial" panose="020B0604020202020204" pitchFamily="34" charset="0"/>
              <a:buChar char="•"/>
            </a:pPr>
            <a:r>
              <a:rPr lang="en-US" sz="1400" dirty="0">
                <a:ln w="0"/>
                <a:effectLst>
                  <a:outerShdw blurRad="38100" dist="19050" dir="2700000" algn="tl" rotWithShape="0">
                    <a:schemeClr val="dk1">
                      <a:alpha val="40000"/>
                    </a:schemeClr>
                  </a:outerShdw>
                </a:effectLst>
              </a:rPr>
              <a:t>Operate in the Automotive Operating Temperature Range (−40°C to 125°C)</a:t>
            </a:r>
          </a:p>
          <a:p>
            <a:pPr marL="1200150" lvl="2" indent="-285750">
              <a:buFont typeface="Arial" panose="020B0604020202020204" pitchFamily="34" charset="0"/>
              <a:buChar char="•"/>
            </a:pPr>
            <a:r>
              <a:rPr lang="en-US" sz="1400" dirty="0">
                <a:ln w="0"/>
                <a:effectLst>
                  <a:outerShdw blurRad="38100" dist="19050" dir="2700000" algn="tl" rotWithShape="0">
                    <a:schemeClr val="dk1">
                      <a:alpha val="40000"/>
                    </a:schemeClr>
                  </a:outerShdw>
                </a:effectLst>
              </a:rPr>
              <a:t>Be able to operate in a near-perfect vacuum</a:t>
            </a:r>
          </a:p>
          <a:p>
            <a:pPr marL="1200150" lvl="2" indent="-285750">
              <a:buFont typeface="Arial" panose="020B0604020202020204" pitchFamily="34" charset="0"/>
              <a:buChar char="•"/>
            </a:pPr>
            <a:r>
              <a:rPr lang="en-US" sz="1400" dirty="0">
                <a:ln w="0"/>
                <a:effectLst>
                  <a:outerShdw blurRad="38100" dist="19050" dir="2700000" algn="tl" rotWithShape="0">
                    <a:schemeClr val="dk1">
                      <a:alpha val="40000"/>
                    </a:schemeClr>
                  </a:outerShdw>
                </a:effectLst>
              </a:rPr>
              <a:t>Handle 15g in the "Z" axis</a:t>
            </a:r>
          </a:p>
          <a:p>
            <a:pPr marL="742950" lvl="1" indent="-285750">
              <a:buFont typeface="Arial" panose="020B0604020202020204" pitchFamily="34" charset="0"/>
              <a:buChar char="•"/>
            </a:pPr>
            <a:r>
              <a:rPr lang="en-US" sz="1400" dirty="0">
                <a:ln w="0"/>
                <a:effectLst>
                  <a:outerShdw blurRad="38100" dist="19050" dir="2700000" algn="tl" rotWithShape="0">
                    <a:schemeClr val="dk1">
                      <a:alpha val="40000"/>
                    </a:schemeClr>
                  </a:outerShdw>
                </a:effectLst>
              </a:rPr>
              <a:t>Communication block (“radio”)</a:t>
            </a:r>
          </a:p>
          <a:p>
            <a:pPr marL="1200150" lvl="2" indent="-285750">
              <a:buFont typeface="Arial" panose="020B0604020202020204" pitchFamily="34" charset="0"/>
              <a:buChar char="•"/>
            </a:pPr>
            <a:r>
              <a:rPr lang="en-US" sz="1400" dirty="0">
                <a:ln w="0"/>
                <a:effectLst>
                  <a:outerShdw blurRad="38100" dist="19050" dir="2700000" algn="tl" rotWithShape="0">
                    <a:schemeClr val="dk1">
                      <a:alpha val="40000"/>
                    </a:schemeClr>
                  </a:outerShdw>
                </a:effectLst>
              </a:rPr>
              <a:t>Use a frequency of 436.5 MHz for RF communication</a:t>
            </a:r>
          </a:p>
          <a:p>
            <a:pPr marL="285750" indent="-285750">
              <a:buFont typeface="Arial" panose="020B0604020202020204" pitchFamily="34" charset="0"/>
              <a:buChar char="•"/>
            </a:pPr>
            <a:r>
              <a:rPr lang="en-US" sz="1400" u="sng" dirty="0">
                <a:ln w="0"/>
                <a:effectLst>
                  <a:outerShdw blurRad="38100" dist="19050" dir="2700000" algn="tl" rotWithShape="0">
                    <a:schemeClr val="dk1">
                      <a:alpha val="40000"/>
                    </a:schemeClr>
                  </a:outerShdw>
                </a:effectLst>
              </a:rPr>
              <a:t>May</a:t>
            </a:r>
            <a:br>
              <a:rPr lang="en-US" sz="1400" dirty="0">
                <a:ln w="0"/>
                <a:effectLst>
                  <a:outerShdw blurRad="38100" dist="19050" dir="2700000" algn="tl" rotWithShape="0">
                    <a:schemeClr val="dk1">
                      <a:alpha val="40000"/>
                    </a:schemeClr>
                  </a:outerShdw>
                </a:effectLst>
              </a:rPr>
            </a:br>
            <a:endParaRPr lang="en-US" sz="1400" dirty="0">
              <a:ln w="0"/>
              <a:effectLst>
                <a:outerShdw blurRad="38100" dist="19050" dir="2700000" algn="tl" rotWithShape="0">
                  <a:schemeClr val="dk1">
                    <a:alpha val="40000"/>
                  </a:schemeClr>
                </a:outerShdw>
              </a:effectLst>
            </a:endParaRPr>
          </a:p>
          <a:p>
            <a:pPr marL="742950" lvl="1" indent="-285750">
              <a:buFont typeface="Arial" panose="020B0604020202020204" pitchFamily="34" charset="0"/>
              <a:buChar char="•"/>
            </a:pPr>
            <a:r>
              <a:rPr lang="en-US" sz="1400" dirty="0">
                <a:ln w="0"/>
                <a:effectLst>
                  <a:outerShdw blurRad="38100" dist="19050" dir="2700000" algn="tl" rotWithShape="0">
                    <a:schemeClr val="dk1">
                      <a:alpha val="40000"/>
                    </a:schemeClr>
                  </a:outerShdw>
                </a:effectLst>
              </a:rPr>
              <a:t>Environment</a:t>
            </a:r>
          </a:p>
          <a:p>
            <a:pPr marL="1200150" lvl="2" indent="-285750">
              <a:buFont typeface="Arial" panose="020B0604020202020204" pitchFamily="34" charset="0"/>
              <a:buChar char="•"/>
            </a:pPr>
            <a:r>
              <a:rPr lang="en-US" sz="1400" dirty="0">
                <a:ln w="0"/>
                <a:effectLst>
                  <a:outerShdw blurRad="38100" dist="19050" dir="2700000" algn="tl" rotWithShape="0">
                    <a:schemeClr val="dk1">
                      <a:alpha val="40000"/>
                    </a:schemeClr>
                  </a:outerShdw>
                </a:effectLst>
              </a:rPr>
              <a:t>Operate in Military Operating Temperature Range (-55°C to 125°C)</a:t>
            </a:r>
          </a:p>
          <a:p>
            <a:endParaRPr lang="en-US" sz="1400" dirty="0"/>
          </a:p>
          <a:p>
            <a:endParaRPr lang="en-US" sz="1400" dirty="0"/>
          </a:p>
        </p:txBody>
      </p:sp>
    </p:spTree>
    <p:extLst>
      <p:ext uri="{BB962C8B-B14F-4D97-AF65-F5344CB8AC3E}">
        <p14:creationId xmlns:p14="http://schemas.microsoft.com/office/powerpoint/2010/main" val="14910683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Approach</a:t>
            </a:r>
          </a:p>
        </p:txBody>
      </p:sp>
      <p:sp>
        <p:nvSpPr>
          <p:cNvPr id="3" name="Content Placeholder 2"/>
          <p:cNvSpPr>
            <a:spLocks noGrp="1"/>
          </p:cNvSpPr>
          <p:nvPr>
            <p:ph idx="1"/>
          </p:nvPr>
        </p:nvSpPr>
        <p:spPr/>
        <p:txBody>
          <a:bodyPr>
            <a:normAutofit fontScale="92500" lnSpcReduction="20000"/>
          </a:bodyPr>
          <a:lstStyle/>
          <a:p>
            <a:r>
              <a:rPr lang="en-US" sz="2800" dirty="0"/>
              <a:t>Decided to have two separate modules that together make C3</a:t>
            </a:r>
          </a:p>
          <a:p>
            <a:pPr lvl="1"/>
            <a:r>
              <a:rPr lang="en-US" sz="2600" dirty="0"/>
              <a:t>LGR – Low Gain Radio</a:t>
            </a:r>
          </a:p>
          <a:p>
            <a:pPr lvl="2"/>
            <a:r>
              <a:rPr lang="en-US" sz="2400" dirty="0"/>
              <a:t>Communications pipeline</a:t>
            </a:r>
          </a:p>
          <a:p>
            <a:pPr lvl="1"/>
            <a:r>
              <a:rPr lang="en-US" sz="2600" dirty="0"/>
              <a:t>System controller</a:t>
            </a:r>
          </a:p>
          <a:p>
            <a:pPr lvl="2"/>
            <a:r>
              <a:rPr lang="en-US" sz="2400" dirty="0"/>
              <a:t>Receive and execute commands (Command/Control)</a:t>
            </a:r>
            <a:endParaRPr lang="en-US" dirty="0"/>
          </a:p>
          <a:p>
            <a:r>
              <a:rPr lang="en-US" sz="2800" dirty="0"/>
              <a:t>Divide and conquer!</a:t>
            </a:r>
          </a:p>
          <a:p>
            <a:pPr lvl="1"/>
            <a:r>
              <a:rPr lang="en-US" sz="2600" dirty="0"/>
              <a:t>LGR – Will, Jake</a:t>
            </a:r>
          </a:p>
          <a:p>
            <a:pPr lvl="1"/>
            <a:r>
              <a:rPr lang="en-US" sz="2600" dirty="0"/>
              <a:t>System Controller – Shan, Mike</a:t>
            </a:r>
          </a:p>
        </p:txBody>
      </p:sp>
    </p:spTree>
    <p:extLst>
      <p:ext uri="{BB962C8B-B14F-4D97-AF65-F5344CB8AC3E}">
        <p14:creationId xmlns:p14="http://schemas.microsoft.com/office/powerpoint/2010/main" val="20884926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TextShape 1"/>
          <p:cNvSpPr txBox="1"/>
          <p:nvPr/>
        </p:nvSpPr>
        <p:spPr>
          <a:xfrm>
            <a:off x="0" y="14760"/>
            <a:ext cx="9136440" cy="1236600"/>
          </a:xfrm>
          <a:prstGeom prst="rect">
            <a:avLst/>
          </a:prstGeom>
        </p:spPr>
        <p:txBody>
          <a:bodyPr anchor="ctr"/>
          <a:lstStyle/>
          <a:p>
            <a:pPr algn="ctr">
              <a:lnSpc>
                <a:spcPct val="100000"/>
              </a:lnSpc>
            </a:pPr>
            <a:endParaRPr dirty="0"/>
          </a:p>
        </p:txBody>
      </p:sp>
      <p:sp>
        <p:nvSpPr>
          <p:cNvPr id="2" name="Title 1"/>
          <p:cNvSpPr>
            <a:spLocks noGrp="1"/>
          </p:cNvSpPr>
          <p:nvPr>
            <p:ph type="title"/>
          </p:nvPr>
        </p:nvSpPr>
        <p:spPr/>
        <p:txBody>
          <a:bodyPr>
            <a:normAutofit/>
          </a:bodyPr>
          <a:lstStyle/>
          <a:p>
            <a:r>
              <a:rPr lang="en-US" dirty="0" err="1"/>
              <a:t>OreSat</a:t>
            </a:r>
            <a:r>
              <a:rPr lang="en-US" dirty="0"/>
              <a:t> Low Level Diagram</a:t>
            </a:r>
          </a:p>
        </p:txBody>
      </p:sp>
      <p:pic>
        <p:nvPicPr>
          <p:cNvPr id="7" name="Content Placeholder 6"/>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461736" y="1580050"/>
            <a:ext cx="6212542" cy="4800601"/>
          </a:xfrm>
          <a:prstGeom prst="rect">
            <a:avLst/>
          </a:prstGeom>
          <a:ln>
            <a:noFill/>
          </a:ln>
          <a:effectLst>
            <a:outerShdw blurRad="292100" dist="139700" dir="2700000" algn="tl" rotWithShape="0">
              <a:srgbClr val="333333">
                <a:alpha val="65000"/>
              </a:srgbClr>
            </a:outerShdw>
          </a:effectLst>
        </p:spPr>
      </p:pic>
      <p:sp>
        <p:nvSpPr>
          <p:cNvPr id="8" name="Rectangle 7"/>
          <p:cNvSpPr/>
          <p:nvPr/>
        </p:nvSpPr>
        <p:spPr>
          <a:xfrm>
            <a:off x="2474259" y="2321859"/>
            <a:ext cx="1120588" cy="200809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
  <a:themeElements>
    <a:clrScheme name="Slate">
      <a:dk1>
        <a:sysClr val="windowText" lastClr="000000"/>
      </a:dk1>
      <a:lt1>
        <a:sysClr val="window" lastClr="FFFFFF"/>
      </a:lt1>
      <a:dk2>
        <a:srgbClr val="212123"/>
      </a:dk2>
      <a:lt2>
        <a:srgbClr val="DADADA"/>
      </a:lt2>
      <a:accent1>
        <a:srgbClr val="3EC26C"/>
      </a:accent1>
      <a:accent2>
        <a:srgbClr val="B3D463"/>
      </a:accent2>
      <a:accent3>
        <a:srgbClr val="3BBC9D"/>
      </a:accent3>
      <a:accent4>
        <a:srgbClr val="97AF75"/>
      </a:accent4>
      <a:accent5>
        <a:srgbClr val="6BA841"/>
      </a:accent5>
      <a:accent6>
        <a:srgbClr val="79AE90"/>
      </a:accent6>
      <a:hlink>
        <a:srgbClr val="85E4A6"/>
      </a:hlink>
      <a:folHlink>
        <a:srgbClr val="BDF3D0"/>
      </a:folHlink>
    </a:clrScheme>
    <a:fontScheme name="Slate">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43372978-11FE-4814-AC26-BC300187D8C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1995</TotalTime>
  <Words>1450</Words>
  <Application>Microsoft Office PowerPoint</Application>
  <PresentationFormat>On-screen Show (4:3)</PresentationFormat>
  <Paragraphs>303</Paragraphs>
  <Slides>51</Slides>
  <Notes>14</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51</vt:i4>
      </vt:variant>
    </vt:vector>
  </HeadingPairs>
  <TitlesOfParts>
    <vt:vector size="60" baseType="lpstr">
      <vt:lpstr>Arial</vt:lpstr>
      <vt:lpstr>Calisto MT</vt:lpstr>
      <vt:lpstr>Cambria</vt:lpstr>
      <vt:lpstr>DejaVu Sans</vt:lpstr>
      <vt:lpstr>Georgia</vt:lpstr>
      <vt:lpstr>Trebuchet MS</vt:lpstr>
      <vt:lpstr>Wingdings</vt:lpstr>
      <vt:lpstr>Wingdings 2</vt:lpstr>
      <vt:lpstr>Slate</vt:lpstr>
      <vt:lpstr>OreSat Command, Control and Communications Module AKA: Sputnik</vt:lpstr>
      <vt:lpstr>Introduction</vt:lpstr>
      <vt:lpstr>Motivation</vt:lpstr>
      <vt:lpstr>Objective</vt:lpstr>
      <vt:lpstr>Bigger Picture</vt:lpstr>
      <vt:lpstr>Requirements</vt:lpstr>
      <vt:lpstr>Stretch Goals</vt:lpstr>
      <vt:lpstr>Approach</vt:lpstr>
      <vt:lpstr>OreSat Low Level Diagram</vt:lpstr>
      <vt:lpstr>Sputnik Low Level Diagram</vt:lpstr>
      <vt:lpstr>Low Gain Radio (LGR)</vt:lpstr>
      <vt:lpstr>LGR - Definition</vt:lpstr>
      <vt:lpstr>LGR – Requirements</vt:lpstr>
      <vt:lpstr>LGR - Block Diagram</vt:lpstr>
      <vt:lpstr>Implementation - LGR Schematic</vt:lpstr>
      <vt:lpstr>Schematic - Filter</vt:lpstr>
      <vt:lpstr>Implementation – PA Schematic</vt:lpstr>
      <vt:lpstr>Implementation – LNA Schematic</vt:lpstr>
      <vt:lpstr>Schematic – RX/TX Switch</vt:lpstr>
      <vt:lpstr>Schematic – MCU</vt:lpstr>
      <vt:lpstr>Schematic – SPI Cache/MCU LDO</vt:lpstr>
      <vt:lpstr>Schematic – Debug Pins</vt:lpstr>
      <vt:lpstr>Board Layout (LGR)</vt:lpstr>
      <vt:lpstr>Layout - MCU/SPI Cache</vt:lpstr>
      <vt:lpstr>Layout - RF</vt:lpstr>
      <vt:lpstr>LGR Firmware</vt:lpstr>
      <vt:lpstr>LGR Testing</vt:lpstr>
      <vt:lpstr>LGR – Supply Range Test</vt:lpstr>
      <vt:lpstr>Filter Measurements</vt:lpstr>
      <vt:lpstr>LGR - Radio Test</vt:lpstr>
      <vt:lpstr>System Controller (SC)</vt:lpstr>
      <vt:lpstr>Purpose</vt:lpstr>
      <vt:lpstr>Block Diagram</vt:lpstr>
      <vt:lpstr>Implementation – SC Schematic</vt:lpstr>
      <vt:lpstr>Implementation – Optoisolator Schematic</vt:lpstr>
      <vt:lpstr>Implementation – eFuse Schematic</vt:lpstr>
      <vt:lpstr>Board Layout (SC)</vt:lpstr>
      <vt:lpstr>System Controller Firmware</vt:lpstr>
      <vt:lpstr>SC Testing</vt:lpstr>
      <vt:lpstr>Sputnik Functionality/Distance Test</vt:lpstr>
      <vt:lpstr>Distance</vt:lpstr>
      <vt:lpstr>Test Setup</vt:lpstr>
      <vt:lpstr>Sputnik Test Results</vt:lpstr>
      <vt:lpstr>Requirements with Results</vt:lpstr>
      <vt:lpstr>Budget Up to $1000</vt:lpstr>
      <vt:lpstr>Impact</vt:lpstr>
      <vt:lpstr>Changes and Improvements</vt:lpstr>
      <vt:lpstr>Lessons Learned</vt:lpstr>
      <vt:lpstr>IP and Prior Work</vt:lpstr>
      <vt:lpstr>Acknowledgments</vt:lpstr>
      <vt:lpstr>Q&amp;A / DEMO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Mathis, Michael</dc:creator>
  <cp:lastModifiedBy>TheBear</cp:lastModifiedBy>
  <cp:revision>91</cp:revision>
  <dcterms:modified xsi:type="dcterms:W3CDTF">2016-06-09T07:45:31Z</dcterms:modified>
</cp:coreProperties>
</file>